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147476108" r:id="rId3"/>
    <p:sldId id="2147476139" r:id="rId4"/>
    <p:sldId id="2147476132" r:id="rId5"/>
    <p:sldId id="2147476111" r:id="rId6"/>
    <p:sldId id="2147476119" r:id="rId7"/>
    <p:sldId id="2147476140" r:id="rId8"/>
    <p:sldId id="2147476143" r:id="rId9"/>
    <p:sldId id="2147476115" r:id="rId10"/>
    <p:sldId id="2147476133" r:id="rId11"/>
    <p:sldId id="2147476134" r:id="rId12"/>
    <p:sldId id="531" r:id="rId13"/>
    <p:sldId id="2147476129" r:id="rId14"/>
    <p:sldId id="2147476130" r:id="rId15"/>
    <p:sldId id="527" r:id="rId16"/>
    <p:sldId id="2147476131" r:id="rId17"/>
    <p:sldId id="528" r:id="rId18"/>
    <p:sldId id="530" r:id="rId19"/>
    <p:sldId id="2147476135" r:id="rId20"/>
    <p:sldId id="2147476097" r:id="rId21"/>
    <p:sldId id="2147476136" r:id="rId22"/>
    <p:sldId id="2147476137" r:id="rId23"/>
    <p:sldId id="2147476138" r:id="rId24"/>
    <p:sldId id="2147476103" r:id="rId25"/>
    <p:sldId id="552" r:id="rId26"/>
    <p:sldId id="553" r:id="rId27"/>
    <p:sldId id="554" r:id="rId28"/>
    <p:sldId id="555" r:id="rId29"/>
    <p:sldId id="2147476144" r:id="rId30"/>
    <p:sldId id="542" r:id="rId31"/>
    <p:sldId id="543" r:id="rId32"/>
    <p:sldId id="544" r:id="rId33"/>
    <p:sldId id="2147476089" r:id="rId34"/>
    <p:sldId id="546" r:id="rId35"/>
    <p:sldId id="2147476107" r:id="rId36"/>
    <p:sldId id="547" r:id="rId37"/>
    <p:sldId id="2147476088" r:id="rId38"/>
    <p:sldId id="2147476104" r:id="rId39"/>
    <p:sldId id="549" r:id="rId40"/>
    <p:sldId id="550" r:id="rId41"/>
    <p:sldId id="506" r:id="rId42"/>
    <p:sldId id="2147476080" r:id="rId43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BED5607E-4C6D-4635-86B5-4332A6711DDB}">
          <p14:sldIdLst>
            <p14:sldId id="256"/>
            <p14:sldId id="2147476108"/>
            <p14:sldId id="2147476139"/>
            <p14:sldId id="2147476132"/>
            <p14:sldId id="2147476111"/>
            <p14:sldId id="2147476119"/>
            <p14:sldId id="2147476140"/>
            <p14:sldId id="2147476143"/>
            <p14:sldId id="2147476115"/>
            <p14:sldId id="2147476133"/>
            <p14:sldId id="2147476134"/>
            <p14:sldId id="531"/>
            <p14:sldId id="2147476129"/>
            <p14:sldId id="2147476130"/>
            <p14:sldId id="527"/>
            <p14:sldId id="2147476131"/>
            <p14:sldId id="528"/>
            <p14:sldId id="530"/>
            <p14:sldId id="2147476135"/>
            <p14:sldId id="2147476097"/>
            <p14:sldId id="2147476136"/>
            <p14:sldId id="2147476137"/>
            <p14:sldId id="2147476138"/>
            <p14:sldId id="2147476103"/>
            <p14:sldId id="552"/>
            <p14:sldId id="553"/>
            <p14:sldId id="554"/>
            <p14:sldId id="555"/>
            <p14:sldId id="2147476144"/>
            <p14:sldId id="542"/>
            <p14:sldId id="543"/>
            <p14:sldId id="544"/>
            <p14:sldId id="2147476089"/>
            <p14:sldId id="546"/>
            <p14:sldId id="2147476107"/>
            <p14:sldId id="547"/>
            <p14:sldId id="2147476088"/>
            <p14:sldId id="2147476104"/>
            <p14:sldId id="549"/>
          </p14:sldIdLst>
        </p14:section>
        <p14:section name="Seção sem Título" id="{571CC3C6-FA2D-4278-81F3-0604B95A9185}">
          <p14:sldIdLst>
            <p14:sldId id="550"/>
            <p14:sldId id="506"/>
            <p14:sldId id="21474760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7D6"/>
    <a:srgbClr val="007BB8"/>
    <a:srgbClr val="00B0F0"/>
    <a:srgbClr val="0056A5"/>
    <a:srgbClr val="03DADC"/>
    <a:srgbClr val="0099FF"/>
    <a:srgbClr val="67BAEE"/>
    <a:srgbClr val="DEF5FF"/>
    <a:srgbClr val="00CC00"/>
    <a:srgbClr val="C5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6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CC7-477D-82C1-82F80DEFAC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CC7-477D-82C1-82F80DEFAC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CC7-477D-82C1-82F80DEFAC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CC7-477D-82C1-82F80DEFACB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CC7-477D-82C1-82F80DEFACB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CC7-477D-82C1-82F80DEFACB2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87D9A2C-9ABD-467F-9288-BC31484ECA27}" type="CATEGORYNAME">
                      <a:rPr lang="en-US" sz="140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[NOME DA CATEGORIA]</a:t>
                    </a:fld>
                    <a:r>
                      <a:rPr lang="en-US" sz="1400" baseline="0" dirty="0"/>
                      <a:t>
</a:t>
                    </a:r>
                    <a:fld id="{ECC83141-89CF-42E9-AE95-E817EA894D98}" type="PERCENTAGE">
                      <a:rPr lang="en-US" sz="1400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[PORCENTAGEM]</a:t>
                    </a:fld>
                    <a:endParaRPr lang="en-US" sz="14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CC7-477D-82C1-82F80DEFACB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9CC7-477D-82C1-82F80DEFAC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4"/>
                <c:pt idx="0">
                  <c:v>Eluentes</c:v>
                </c:pt>
                <c:pt idx="1">
                  <c:v>Energia</c:v>
                </c:pt>
                <c:pt idx="2">
                  <c:v>Combustão</c:v>
                </c:pt>
                <c:pt idx="3">
                  <c:v>Outros</c:v>
                </c:pt>
              </c:strCache>
            </c:strRef>
          </c:cat>
          <c:val>
            <c:numRef>
              <c:f>Planilha1!$B$2:$B$5</c:f>
              <c:numCache>
                <c:formatCode>0%</c:formatCode>
                <c:ptCount val="4"/>
                <c:pt idx="0">
                  <c:v>0.51</c:v>
                </c:pt>
                <c:pt idx="1">
                  <c:v>0.25</c:v>
                </c:pt>
                <c:pt idx="2">
                  <c:v>0.11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C7-477D-82C1-82F80DEFACB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83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A126-5928-1CF6-E43D-9F71BE01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FA9507-DA70-3732-BB27-F74CC0DF8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BBC14-6563-9112-BFEF-4DB4E432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19A8-B214-784F-BFD5-3DFFF6F970C0}" type="datetimeFigureOut">
              <a:rPr lang="en-BR" smtClean="0"/>
              <a:t>12/10/2025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CEDC8-7525-2827-517B-4D346769E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EAE9B-6570-42EA-AC56-8CEEF8A9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0572-997B-4548-B175-926C30F6D16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03055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EFC9BB-65BA-90F5-F2D9-7379EF2718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671EFE-C80D-03A8-DA02-1D434BF20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54513-8361-DAD5-A7D1-DAE3CEFB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19A8-B214-784F-BFD5-3DFFF6F970C0}" type="datetimeFigureOut">
              <a:rPr lang="en-BR" smtClean="0"/>
              <a:t>12/10/2025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10060-9FE5-3241-F993-B0725D84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0E821-97CF-58FD-48EF-B5816C5D1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0572-997B-4548-B175-926C30F6D16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3196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1F720-B999-86AE-1539-84112C2E4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47F68-A342-76BA-4DF0-50C1E34B7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F7356-11EF-99CA-66C2-F5598338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19A8-B214-784F-BFD5-3DFFF6F970C0}" type="datetimeFigureOut">
              <a:rPr lang="en-BR" smtClean="0"/>
              <a:t>12/10/2025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82C72-C8C7-26DF-BC26-BEC35012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F3DEA-01E7-2B64-6A8D-E453C6D9C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0572-997B-4548-B175-926C30F6D16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62871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3F6E-FF00-10DC-D6B5-631750D0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DFF5E-FB22-BF91-A3C0-FC5781ACD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22200-7A49-6663-C4D1-0DEA463F7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19A8-B214-784F-BFD5-3DFFF6F970C0}" type="datetimeFigureOut">
              <a:rPr lang="en-BR" smtClean="0"/>
              <a:t>12/10/2025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58189-97C3-6AD8-4E7F-7F449F79D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F1B6B-1CA8-4AC1-3C57-7D82B37FF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0572-997B-4548-B175-926C30F6D16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5635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A0D59-0A2F-D7CE-783C-A49D86A6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B2D98-54B1-109F-2A53-E6F19E21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5DBB3-F5AB-B2AA-4182-BF0896C1B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0C42C-74C0-81D7-159E-A71F43CB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19A8-B214-784F-BFD5-3DFFF6F970C0}" type="datetimeFigureOut">
              <a:rPr lang="en-BR" smtClean="0"/>
              <a:t>12/10/2025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2299C-9D9B-46E6-3773-DFBCACA6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DA9E7-CAF1-00CE-417D-E3B60405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0572-997B-4548-B175-926C30F6D16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51746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622D-617D-9320-D2B8-ECC67DC4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4D44B-9CF0-06C9-F297-179F3A36A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761B6-630B-3E2D-27B1-F0216C9D5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2402F-40B9-780D-41B5-D99FB9DD7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AA9FBC-083C-BCB6-46D5-FB6532F01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19A839-5511-4089-0349-A01D6BEE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19A8-B214-784F-BFD5-3DFFF6F970C0}" type="datetimeFigureOut">
              <a:rPr lang="en-BR" smtClean="0"/>
              <a:t>12/10/2025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037864-12D7-EEFE-11A1-25DAC7136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CC5BDA-3B89-9BE9-63A3-2D3DFE62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0572-997B-4548-B175-926C30F6D16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1043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8159-1884-72E4-D566-DECC8AE1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01E59-43B4-130F-3092-3503F927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19A8-B214-784F-BFD5-3DFFF6F970C0}" type="datetimeFigureOut">
              <a:rPr lang="en-BR" smtClean="0"/>
              <a:t>12/10/2025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E13E9-4AD0-1DC4-A7DC-2C625E959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5FCDF-CB5B-C902-DFBB-5AA62A37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0572-997B-4548-B175-926C30F6D16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1665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8110D-E97B-5BED-93E8-9B08532E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19A8-B214-784F-BFD5-3DFFF6F970C0}" type="datetimeFigureOut">
              <a:rPr lang="en-BR" smtClean="0"/>
              <a:t>12/10/2025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9491D9-564E-02EB-D90F-47C5BD8A7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F2D64-C5D5-3F96-9F0D-0DC947D9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0572-997B-4548-B175-926C30F6D16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2058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E3607-E28C-46FF-26CC-76A8CB8ED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A5687-288D-F41E-57A5-FA193F1A4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B4DCB-2BA1-E75D-20D5-4DB11DEBF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7E17D-305A-6333-2146-46409906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19A8-B214-784F-BFD5-3DFFF6F970C0}" type="datetimeFigureOut">
              <a:rPr lang="en-BR" smtClean="0"/>
              <a:t>12/10/2025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B40AC-2908-74B1-683F-5453CE365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71B53-B66E-D3DD-343C-EBB0E9A8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0572-997B-4548-B175-926C30F6D16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1217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B0A3D-94DE-F2EE-7350-5A17BFB15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768F2D-634D-6A4E-8559-AB67124B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A7BC57-6C3A-071B-D969-8458D774A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834EE-117E-3659-898E-33C1CD5B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19A8-B214-784F-BFD5-3DFFF6F970C0}" type="datetimeFigureOut">
              <a:rPr lang="en-BR" smtClean="0"/>
              <a:t>12/10/2025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1C4C4-6D90-B2E3-E583-3A552292F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FB914-5469-062E-6BE5-BA1922FB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B0572-997B-4548-B175-926C30F6D16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6576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327ACB-06E5-DCE2-B615-C8CD9579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57895-2F04-2E5E-77D1-535892458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BDF4C-D4E3-9F20-5C5B-6B80678EF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519A8-B214-784F-BFD5-3DFFF6F970C0}" type="datetimeFigureOut">
              <a:rPr lang="en-BR" smtClean="0"/>
              <a:t>12/10/2025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25A34-4DAB-9002-36EA-2E14BF5D8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DF5A-DF4A-7E6B-244A-DEE23B0CF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CB0572-997B-4548-B175-926C30F6D16F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63520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svg"/><Relationship Id="rId7" Type="http://schemas.openxmlformats.org/officeDocument/2006/relationships/image" Target="../media/image2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jpg"/><Relationship Id="rId5" Type="http://schemas.openxmlformats.org/officeDocument/2006/relationships/image" Target="../media/image25.emf"/><Relationship Id="rId10" Type="http://schemas.openxmlformats.org/officeDocument/2006/relationships/image" Target="../media/image30.jp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sv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sv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42.png"/><Relationship Id="rId4" Type="http://schemas.openxmlformats.org/officeDocument/2006/relationships/image" Target="../media/image12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18" Type="http://schemas.openxmlformats.org/officeDocument/2006/relationships/image" Target="../media/image56.jpg"/><Relationship Id="rId3" Type="http://schemas.openxmlformats.org/officeDocument/2006/relationships/image" Target="../media/image32.sv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17" Type="http://schemas.openxmlformats.org/officeDocument/2006/relationships/image" Target="../media/image55.jpg"/><Relationship Id="rId2" Type="http://schemas.openxmlformats.org/officeDocument/2006/relationships/image" Target="../media/image1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1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sv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36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12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.sv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12.png"/><Relationship Id="rId9" Type="http://schemas.openxmlformats.org/officeDocument/2006/relationships/image" Target="../media/image69.png"/><Relationship Id="rId1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.svg"/><Relationship Id="rId7" Type="http://schemas.openxmlformats.org/officeDocument/2006/relationships/image" Target="../media/image74.png"/><Relationship Id="rId12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12.png"/><Relationship Id="rId9" Type="http://schemas.openxmlformats.org/officeDocument/2006/relationships/image" Target="../media/image69.png"/><Relationship Id="rId1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12.png"/><Relationship Id="rId4" Type="http://schemas.openxmlformats.org/officeDocument/2006/relationships/image" Target="../media/image3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sv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5078F7-47DC-6F3E-F954-02476ABE83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3DADC"/>
              </a:gs>
              <a:gs pos="50000">
                <a:srgbClr val="0298C1"/>
              </a:gs>
              <a:gs pos="100000">
                <a:srgbClr val="0056A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E34FCDF-B664-CCC7-4BC4-AE82CC548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997" y="461312"/>
            <a:ext cx="86528" cy="6035346"/>
          </a:xfrm>
          <a:prstGeom prst="rect">
            <a:avLst/>
          </a:prstGeom>
        </p:spPr>
      </p:pic>
      <p:grpSp>
        <p:nvGrpSpPr>
          <p:cNvPr id="13" name="Graphic 4">
            <a:extLst>
              <a:ext uri="{FF2B5EF4-FFF2-40B4-BE49-F238E27FC236}">
                <a16:creationId xmlns:a16="http://schemas.microsoft.com/office/drawing/2014/main" id="{3C8296B3-7528-72F8-AA90-1FB04E3CBAD7}"/>
              </a:ext>
            </a:extLst>
          </p:cNvPr>
          <p:cNvGrpSpPr/>
          <p:nvPr/>
        </p:nvGrpSpPr>
        <p:grpSpPr>
          <a:xfrm>
            <a:off x="8078967" y="1666554"/>
            <a:ext cx="3115923" cy="1152755"/>
            <a:chOff x="3390344" y="509508"/>
            <a:chExt cx="2016177" cy="745897"/>
          </a:xfrm>
          <a:solidFill>
            <a:schemeClr val="bg1"/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EB7495C-B716-6895-243B-A2399A868DF9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BCC77F2-D1C5-A2AE-5FDD-34B8F317D901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B880752-0434-E319-D8D7-5C674B90BAC6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6F95C70-3FA6-428D-A3FE-B9AABC567325}"/>
              </a:ext>
            </a:extLst>
          </p:cNvPr>
          <p:cNvSpPr txBox="1"/>
          <p:nvPr/>
        </p:nvSpPr>
        <p:spPr>
          <a:xfrm>
            <a:off x="997110" y="2195361"/>
            <a:ext cx="9222539" cy="2467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20"/>
              </a:lnSpc>
            </a:pPr>
            <a:r>
              <a:rPr lang="pt-BR" sz="10000" b="1" spc="-300" dirty="0">
                <a:solidFill>
                  <a:schemeClr val="bg1"/>
                </a:solidFill>
              </a:rPr>
              <a:t>Juntos pela Universalização</a:t>
            </a:r>
            <a:endParaRPr lang="en-BR" sz="10000" b="1" spc="-300" dirty="0">
              <a:solidFill>
                <a:schemeClr val="bg1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DD5C3111-D564-CC8D-90DC-26547F7AA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1372" y="5191446"/>
            <a:ext cx="4949255" cy="68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04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B19FC-728E-5DB4-B506-3691D60F8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955EC7-F41F-0D38-2A3C-24EFE7732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168E759C-EAD5-69D4-F0D3-868DD13F28C9}"/>
              </a:ext>
            </a:extLst>
          </p:cNvPr>
          <p:cNvGrpSpPr/>
          <p:nvPr/>
        </p:nvGrpSpPr>
        <p:grpSpPr>
          <a:xfrm>
            <a:off x="10650287" y="495172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0772D3C-ED6C-8101-6682-EB4CD4B27A9A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D163211-8888-9566-97A9-051C8123E0D5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CBC4B9D-DA2A-53A7-BE56-80AD158807BF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A2360A9-48D8-626B-449E-64F526AAD10E}"/>
              </a:ext>
            </a:extLst>
          </p:cNvPr>
          <p:cNvSpPr txBox="1"/>
          <p:nvPr/>
        </p:nvSpPr>
        <p:spPr>
          <a:xfrm>
            <a:off x="476359" y="447768"/>
            <a:ext cx="11715641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>
                <a:solidFill>
                  <a:srgbClr val="0056A5"/>
                </a:solidFill>
              </a:rPr>
              <a:t>Saneamento e Mudança Climática</a:t>
            </a:r>
            <a:endParaRPr lang="pt-BR" sz="3500" b="1" spc="-150" dirty="0">
              <a:solidFill>
                <a:srgbClr val="0056A5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47BF70-7FE0-58F4-5329-FE2B55B5A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8" y="1292322"/>
            <a:ext cx="2879728" cy="497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B5FE534-D3C8-24A9-164D-3470E3EE2002}"/>
              </a:ext>
            </a:extLst>
          </p:cNvPr>
          <p:cNvGrpSpPr/>
          <p:nvPr/>
        </p:nvGrpSpPr>
        <p:grpSpPr>
          <a:xfrm>
            <a:off x="3915601" y="1866423"/>
            <a:ext cx="7936221" cy="3839306"/>
            <a:chOff x="4071560" y="1555632"/>
            <a:chExt cx="7936221" cy="3839306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43A89C96-B265-D9CC-ACD3-3AE9B4B52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107" y="1555632"/>
              <a:ext cx="7889653" cy="2572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B9D97943-7758-9DBB-3A75-B750F4852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560" y="4146272"/>
              <a:ext cx="7936221" cy="1248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165AFF50-E7FF-B8D7-8856-87C7800A3590}"/>
              </a:ext>
            </a:extLst>
          </p:cNvPr>
          <p:cNvCxnSpPr>
            <a:cxnSpLocks/>
          </p:cNvCxnSpPr>
          <p:nvPr/>
        </p:nvCxnSpPr>
        <p:spPr>
          <a:xfrm>
            <a:off x="6725028" y="2947937"/>
            <a:ext cx="21522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64BDD9D2-8153-1441-352D-F14999A1A4F7}"/>
              </a:ext>
            </a:extLst>
          </p:cNvPr>
          <p:cNvCxnSpPr>
            <a:cxnSpLocks/>
          </p:cNvCxnSpPr>
          <p:nvPr/>
        </p:nvCxnSpPr>
        <p:spPr>
          <a:xfrm>
            <a:off x="4820028" y="3811537"/>
            <a:ext cx="16569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766B669-CDB3-0C74-609E-FF7E2CD046ED}"/>
              </a:ext>
            </a:extLst>
          </p:cNvPr>
          <p:cNvCxnSpPr>
            <a:cxnSpLocks/>
          </p:cNvCxnSpPr>
          <p:nvPr/>
        </p:nvCxnSpPr>
        <p:spPr>
          <a:xfrm>
            <a:off x="6477000" y="4757687"/>
            <a:ext cx="25209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38DB3BDD-4121-0094-9103-F6738EAEF59B}"/>
              </a:ext>
            </a:extLst>
          </p:cNvPr>
          <p:cNvCxnSpPr>
            <a:cxnSpLocks/>
          </p:cNvCxnSpPr>
          <p:nvPr/>
        </p:nvCxnSpPr>
        <p:spPr>
          <a:xfrm>
            <a:off x="6711950" y="4967237"/>
            <a:ext cx="21399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354590F2-8B07-E719-7723-92F3CBC2F8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888" t="29730" r="8888" b="28014"/>
          <a:stretch/>
        </p:blipFill>
        <p:spPr>
          <a:xfrm>
            <a:off x="8501338" y="6045181"/>
            <a:ext cx="3204023" cy="5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28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6DBCC-6C6C-30CC-6A62-FBBF18F46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1C731256-F8D0-25C9-6C63-86C37F32E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0169778B-F2F7-E2C5-50F3-F6DDB9046B4C}"/>
              </a:ext>
            </a:extLst>
          </p:cNvPr>
          <p:cNvGrpSpPr/>
          <p:nvPr/>
        </p:nvGrpSpPr>
        <p:grpSpPr>
          <a:xfrm>
            <a:off x="10650287" y="495172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E1B0519-42B5-9BE7-44BF-DD9A6713CD00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1399B75-BD55-3036-C5A0-B961FA74D7F1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CABAA79-D320-F08A-89CD-B786516AADE3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D50F2D-4FE4-AC5A-EDCB-ABEC761D6050}"/>
              </a:ext>
            </a:extLst>
          </p:cNvPr>
          <p:cNvSpPr txBox="1"/>
          <p:nvPr/>
        </p:nvSpPr>
        <p:spPr>
          <a:xfrm>
            <a:off x="476359" y="447768"/>
            <a:ext cx="11715641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Saneamento e Mudança Climática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D67674-3A09-9854-71E2-F8AEDCCE7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8" y="1292322"/>
            <a:ext cx="2879728" cy="497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B47A4E93-BFB3-8665-899D-4E6B62B664A3}"/>
              </a:ext>
            </a:extLst>
          </p:cNvPr>
          <p:cNvGrpSpPr/>
          <p:nvPr/>
        </p:nvGrpSpPr>
        <p:grpSpPr>
          <a:xfrm>
            <a:off x="3951440" y="1482872"/>
            <a:ext cx="7911900" cy="4446269"/>
            <a:chOff x="3951440" y="1609872"/>
            <a:chExt cx="7911900" cy="4446269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B56470E0-D092-37A2-2F32-58FFEBFB5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112" y="1609872"/>
              <a:ext cx="7887228" cy="2332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C2EDC21F-5DC0-14F7-4F8A-C5A0945E0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440" y="3902963"/>
              <a:ext cx="7900382" cy="2153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77785ADB-7236-1D00-BCE9-721D25984D7A}"/>
              </a:ext>
            </a:extLst>
          </p:cNvPr>
          <p:cNvCxnSpPr>
            <a:cxnSpLocks/>
          </p:cNvCxnSpPr>
          <p:nvPr/>
        </p:nvCxnSpPr>
        <p:spPr>
          <a:xfrm>
            <a:off x="5096933" y="3068587"/>
            <a:ext cx="21893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6776A4A-9477-3775-172C-8B7C48174AA7}"/>
              </a:ext>
            </a:extLst>
          </p:cNvPr>
          <p:cNvCxnSpPr>
            <a:cxnSpLocks/>
          </p:cNvCxnSpPr>
          <p:nvPr/>
        </p:nvCxnSpPr>
        <p:spPr>
          <a:xfrm>
            <a:off x="5934331" y="4194742"/>
            <a:ext cx="1351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1BC6C61-5AF7-A25F-A9A5-11BABF25F8CC}"/>
              </a:ext>
            </a:extLst>
          </p:cNvPr>
          <p:cNvCxnSpPr>
            <a:cxnSpLocks/>
          </p:cNvCxnSpPr>
          <p:nvPr/>
        </p:nvCxnSpPr>
        <p:spPr>
          <a:xfrm>
            <a:off x="5934331" y="5271167"/>
            <a:ext cx="16755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95D81ED-3FF0-B8A2-3658-910A52879CFC}"/>
              </a:ext>
            </a:extLst>
          </p:cNvPr>
          <p:cNvCxnSpPr>
            <a:cxnSpLocks/>
          </p:cNvCxnSpPr>
          <p:nvPr/>
        </p:nvCxnSpPr>
        <p:spPr>
          <a:xfrm>
            <a:off x="5547225" y="5491302"/>
            <a:ext cx="19203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3CD905B6-2848-A254-5B4C-F5A5D92914E6}"/>
              </a:ext>
            </a:extLst>
          </p:cNvPr>
          <p:cNvCxnSpPr>
            <a:cxnSpLocks/>
          </p:cNvCxnSpPr>
          <p:nvPr/>
        </p:nvCxnSpPr>
        <p:spPr>
          <a:xfrm>
            <a:off x="6191628" y="2230387"/>
            <a:ext cx="1637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agem 26">
            <a:extLst>
              <a:ext uri="{FF2B5EF4-FFF2-40B4-BE49-F238E27FC236}">
                <a16:creationId xmlns:a16="http://schemas.microsoft.com/office/drawing/2014/main" id="{5CC7D3A6-245D-3AA8-5593-BE9D097F7A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888" t="29730" r="8888" b="28014"/>
          <a:stretch/>
        </p:blipFill>
        <p:spPr>
          <a:xfrm>
            <a:off x="8501338" y="6045181"/>
            <a:ext cx="3204023" cy="5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0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C704D6-16FA-3D3C-9CCF-E75616819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FB3020-1218-0C22-3338-8F4ED595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5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D8D34D-E8BE-6663-C9D1-2C349104F2ED}"/>
              </a:ext>
            </a:extLst>
          </p:cNvPr>
          <p:cNvSpPr/>
          <p:nvPr/>
        </p:nvSpPr>
        <p:spPr>
          <a:xfrm>
            <a:off x="4321062" y="7053314"/>
            <a:ext cx="5303520" cy="4407408"/>
          </a:xfrm>
          <a:prstGeom prst="rect">
            <a:avLst/>
          </a:prstGeom>
          <a:solidFill>
            <a:srgbClr val="00B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F47663-7827-F51C-64E2-E3435506289B}"/>
              </a:ext>
            </a:extLst>
          </p:cNvPr>
          <p:cNvSpPr/>
          <p:nvPr/>
        </p:nvSpPr>
        <p:spPr>
          <a:xfrm>
            <a:off x="0" y="-6905550"/>
            <a:ext cx="4343400" cy="6858000"/>
          </a:xfrm>
          <a:prstGeom prst="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7A86522F-5BED-7326-A182-99C10F854762}"/>
              </a:ext>
            </a:extLst>
          </p:cNvPr>
          <p:cNvGrpSpPr/>
          <p:nvPr/>
        </p:nvGrpSpPr>
        <p:grpSpPr>
          <a:xfrm>
            <a:off x="8240767" y="4859012"/>
            <a:ext cx="1739000" cy="643354"/>
            <a:chOff x="3390344" y="509508"/>
            <a:chExt cx="2016177" cy="745897"/>
          </a:xfrm>
          <a:solidFill>
            <a:schemeClr val="bg1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47A8416-21A3-B19E-AA89-A00A2B1A7D50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6793E7D-4342-BD66-9746-515CFF0A3DFF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DE383A4-2FE7-4073-988B-297899B6642A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DBFF754C-3646-B1AB-B396-6C0E2D424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997" y="461312"/>
            <a:ext cx="86528" cy="6035346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9870238D-0763-6C63-C697-B81EF1CE3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1263" y="6010817"/>
            <a:ext cx="3442825" cy="47394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173E7EA-1E37-AB03-6155-584B4CEA4498}"/>
              </a:ext>
            </a:extLst>
          </p:cNvPr>
          <p:cNvSpPr txBox="1"/>
          <p:nvPr/>
        </p:nvSpPr>
        <p:spPr>
          <a:xfrm>
            <a:off x="1018547" y="3148495"/>
            <a:ext cx="70456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err="1">
                <a:solidFill>
                  <a:schemeClr val="bg1"/>
                </a:solidFill>
              </a:rPr>
              <a:t>Cagece</a:t>
            </a:r>
            <a:r>
              <a:rPr lang="pt-BR" sz="6000" b="1" dirty="0">
                <a:solidFill>
                  <a:schemeClr val="bg1"/>
                </a:solidFill>
              </a:rPr>
              <a:t>: Compromisso com a sustentabilidade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831629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5E49B-3433-6C0D-4789-FFA9ACC1F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5B2AB76B-7ABE-713C-0BF4-22276A3E9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2738BB42-EB6A-8E5C-B031-D4B48DE00F11}"/>
              </a:ext>
            </a:extLst>
          </p:cNvPr>
          <p:cNvGrpSpPr/>
          <p:nvPr/>
        </p:nvGrpSpPr>
        <p:grpSpPr>
          <a:xfrm>
            <a:off x="9179075" y="495172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F0189A29-C097-D4F1-F31E-5984D7EA9D60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8CAD1E2-6153-3232-CC36-210EC3BEFFBF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2D64EC1-70DB-9E1E-6F49-F9DCB216BC51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9880896-8512-457E-CA28-1DFEFB6FF8F9}"/>
              </a:ext>
            </a:extLst>
          </p:cNvPr>
          <p:cNvSpPr txBox="1"/>
          <p:nvPr/>
        </p:nvSpPr>
        <p:spPr>
          <a:xfrm>
            <a:off x="476359" y="436408"/>
            <a:ext cx="9380947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Emissões de Gases de Efeito Estufa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BF0A315-B536-F168-82D7-EFFDFCEDA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654423" y="6093886"/>
            <a:ext cx="3204023" cy="537883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281ED7C-E2D6-00C6-FBD7-41D1E2752052}"/>
              </a:ext>
            </a:extLst>
          </p:cNvPr>
          <p:cNvGrpSpPr/>
          <p:nvPr/>
        </p:nvGrpSpPr>
        <p:grpSpPr>
          <a:xfrm>
            <a:off x="1013011" y="1832772"/>
            <a:ext cx="3298623" cy="1323247"/>
            <a:chOff x="904882" y="1710284"/>
            <a:chExt cx="3298623" cy="1323247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34B3C71E-DD85-2E1A-EFE5-EA0D5B8E5F37}"/>
                </a:ext>
              </a:extLst>
            </p:cNvPr>
            <p:cNvGrpSpPr/>
            <p:nvPr/>
          </p:nvGrpSpPr>
          <p:grpSpPr>
            <a:xfrm>
              <a:off x="904882" y="1710284"/>
              <a:ext cx="3298623" cy="976909"/>
              <a:chOff x="616979" y="1611584"/>
              <a:chExt cx="3298623" cy="976909"/>
            </a:xfrm>
          </p:grpSpPr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1D42276C-4466-BEE9-6578-D5BFCAE006D2}"/>
                  </a:ext>
                </a:extLst>
              </p:cNvPr>
              <p:cNvSpPr txBox="1"/>
              <p:nvPr/>
            </p:nvSpPr>
            <p:spPr>
              <a:xfrm>
                <a:off x="616979" y="1611584"/>
                <a:ext cx="32986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pt-BR" b="1" spc="-1" dirty="0">
                    <a:solidFill>
                      <a:schemeClr val="tx1"/>
                    </a:solidFill>
                    <a:ea typeface="DejaVu Sans"/>
                  </a:rPr>
                  <a:t>EMISSÕES TOTAIS CAGECE*</a:t>
                </a:r>
                <a:endParaRPr lang="pt-BR" spc="-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ustomShape 7">
                <a:extLst>
                  <a:ext uri="{FF2B5EF4-FFF2-40B4-BE49-F238E27FC236}">
                    <a16:creationId xmlns:a16="http://schemas.microsoft.com/office/drawing/2014/main" id="{FB805216-4A14-5211-8D91-23FD45855279}"/>
                  </a:ext>
                </a:extLst>
              </p:cNvPr>
              <p:cNvSpPr/>
              <p:nvPr/>
            </p:nvSpPr>
            <p:spPr>
              <a:xfrm>
                <a:off x="985344" y="2037933"/>
                <a:ext cx="2455284" cy="550560"/>
              </a:xfrm>
              <a:prstGeom prst="roundRect">
                <a:avLst>
                  <a:gd name="adj" fmla="val 16667"/>
                </a:avLst>
              </a:prstGeom>
              <a:solidFill>
                <a:srgbClr val="007B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53.510,07 tCO2e</a:t>
                </a:r>
              </a:p>
            </p:txBody>
          </p:sp>
        </p:grp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31BF2161-9435-0FEC-4B53-74AA045744ED}"/>
                </a:ext>
              </a:extLst>
            </p:cNvPr>
            <p:cNvSpPr txBox="1"/>
            <p:nvPr/>
          </p:nvSpPr>
          <p:spPr>
            <a:xfrm flipH="1">
              <a:off x="1224991" y="2756532"/>
              <a:ext cx="24552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/>
                <a:t>*Inventário 2024</a:t>
              </a: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680D819-5226-EED7-E797-1EA7BE0173CF}"/>
              </a:ext>
            </a:extLst>
          </p:cNvPr>
          <p:cNvSpPr txBox="1"/>
          <p:nvPr/>
        </p:nvSpPr>
        <p:spPr>
          <a:xfrm>
            <a:off x="591823" y="3200055"/>
            <a:ext cx="4251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Até 2033 o número pode chegar a 709 tCO2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CE9D920-FE8D-976C-20DD-F1E1ACCEB8DF}"/>
              </a:ext>
            </a:extLst>
          </p:cNvPr>
          <p:cNvGrpSpPr/>
          <p:nvPr/>
        </p:nvGrpSpPr>
        <p:grpSpPr>
          <a:xfrm>
            <a:off x="5899502" y="1832772"/>
            <a:ext cx="5459123" cy="3520800"/>
            <a:chOff x="5166832" y="1525292"/>
            <a:chExt cx="6894558" cy="4515955"/>
          </a:xfrm>
        </p:grpSpPr>
        <p:graphicFrame>
          <p:nvGraphicFramePr>
            <p:cNvPr id="16" name="Gráfico 15">
              <a:extLst>
                <a:ext uri="{FF2B5EF4-FFF2-40B4-BE49-F238E27FC236}">
                  <a16:creationId xmlns:a16="http://schemas.microsoft.com/office/drawing/2014/main" id="{473A3030-8ED8-3D29-4AEF-0EA371E6C3D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88595958"/>
                </p:ext>
              </p:extLst>
            </p:nvPr>
          </p:nvGraphicFramePr>
          <p:xfrm>
            <a:off x="5166832" y="2088919"/>
            <a:ext cx="6718301" cy="39523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A2312AAD-65EA-BD6A-3E24-75EFA3623231}"/>
                </a:ext>
              </a:extLst>
            </p:cNvPr>
            <p:cNvSpPr txBox="1"/>
            <p:nvPr/>
          </p:nvSpPr>
          <p:spPr>
            <a:xfrm>
              <a:off x="5230887" y="1525292"/>
              <a:ext cx="6830503" cy="473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DISTRIBUIÇÃO SETORIAL DE EMISSÕES (CAGECE)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1032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F39DA-CC9A-EE0A-AC9C-33C354DD6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58B963F8-70E4-502F-BE67-0A852F62A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04B47F75-C981-6D5B-722D-288BFC3C59F2}"/>
              </a:ext>
            </a:extLst>
          </p:cNvPr>
          <p:cNvGrpSpPr/>
          <p:nvPr/>
        </p:nvGrpSpPr>
        <p:grpSpPr>
          <a:xfrm>
            <a:off x="9179075" y="495172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F0BA79B-9DBF-DFC9-8618-4D51FC2DAD44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2B92B16-0C7E-FA57-E77C-6A3608874353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C264E4A-CA6C-2791-04D8-D16CA1025942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6A57114-1605-C5DA-AD10-C22AD959AA99}"/>
              </a:ext>
            </a:extLst>
          </p:cNvPr>
          <p:cNvSpPr txBox="1"/>
          <p:nvPr/>
        </p:nvSpPr>
        <p:spPr>
          <a:xfrm>
            <a:off x="476359" y="435703"/>
            <a:ext cx="9380947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Política Ambiental da </a:t>
            </a:r>
            <a:r>
              <a:rPr lang="pt-BR" sz="3500" b="1" spc="-150" dirty="0" err="1">
                <a:solidFill>
                  <a:srgbClr val="0056A5"/>
                </a:solidFill>
              </a:rPr>
              <a:t>Cagece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21F6328A-2CBA-2D25-0AEA-B170636E111E}"/>
              </a:ext>
            </a:extLst>
          </p:cNvPr>
          <p:cNvGrpSpPr/>
          <p:nvPr/>
        </p:nvGrpSpPr>
        <p:grpSpPr>
          <a:xfrm rot="15300000">
            <a:off x="116405" y="5424148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053AFA30-13EE-A5A3-7026-EE583774206E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72BAE76-8FC6-7CF2-5152-4025D4578740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6909212-97F4-B1A7-3EC5-8FF5902CFA6F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F603FCE3-9E77-28F2-9BA9-1962E83D0CD5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E1FF5DD-9F52-E76A-539C-95C90C874681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C318A2BA-F8A8-D63A-1392-73328921804C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147F667B-B0D0-E43D-FA63-25862A856D6B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91F01676-9498-A486-C10A-398DB2CCA1A1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380E5593-1518-5FB3-51FC-48C09424EF3D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32DED6A1-BA1B-DF2F-7CB6-2C479D6DE5FA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1A7DE109-5E88-B532-4F52-3C670C8312F0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FBD1D785-8712-5D8D-DD5F-901C7ADB2BBB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5DD8FA66-6BC1-165C-9F58-C2FA3A30A39E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A47F06F5-0FD5-F101-E937-838249674C04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F45E7434-7655-36A4-072C-BC2D3F91F09B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5584DFCF-3E11-629F-DCE7-C400F466FF0F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56F25D99-F193-AC39-BAFA-54D41F2A38DA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AC680B3A-EBC2-882B-AC30-DC6141DA136E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0793D61E-3D38-81BE-9C21-418D95351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501338" y="6083148"/>
            <a:ext cx="3204023" cy="53788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8A8714C-D419-6E49-B2A9-2452C31404C0}"/>
              </a:ext>
            </a:extLst>
          </p:cNvPr>
          <p:cNvSpPr txBox="1"/>
          <p:nvPr/>
        </p:nvSpPr>
        <p:spPr>
          <a:xfrm>
            <a:off x="470524" y="1286143"/>
            <a:ext cx="8887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A </a:t>
            </a:r>
            <a:r>
              <a:rPr lang="pt-BR" sz="2000" dirty="0" err="1"/>
              <a:t>Cagece</a:t>
            </a:r>
            <a:r>
              <a:rPr lang="pt-BR" sz="2000" dirty="0"/>
              <a:t> possui uma Política Ambiental estruturada, que orienta suas práticas de sustentabilidade e reforça os seguintes compromissos estratégicos:</a:t>
            </a: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39F94B16-093E-6855-B296-CDE34EA4D843}"/>
              </a:ext>
            </a:extLst>
          </p:cNvPr>
          <p:cNvSpPr/>
          <p:nvPr/>
        </p:nvSpPr>
        <p:spPr>
          <a:xfrm>
            <a:off x="470524" y="2207399"/>
            <a:ext cx="10248276" cy="2718878"/>
          </a:xfrm>
          <a:prstGeom prst="roundRect">
            <a:avLst>
              <a:gd name="adj" fmla="val 16667"/>
            </a:avLst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Prevenção da poluição;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Uso racional dos recursos naturais;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Gestão de resíduos;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Adoção de tecnologias e práticas sustentáveis;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Redução de emissões de Gases de Efeito Estufa (GEE);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Conformidade com a legislação e regulamentações ambientais aplicáveis;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Fortalecimento da ecoeficiência, economia circular, inovação;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Compromissos com o descarte de água e </a:t>
            </a:r>
            <a:r>
              <a:rPr lang="pt-BR" sz="2000" b="1" dirty="0" err="1">
                <a:solidFill>
                  <a:schemeClr val="bg1"/>
                </a:solidFill>
              </a:rPr>
              <a:t>reúso</a:t>
            </a:r>
            <a:r>
              <a:rPr lang="pt-BR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1C6F94C-E108-7B52-057E-D1E7568CDC5A}"/>
              </a:ext>
            </a:extLst>
          </p:cNvPr>
          <p:cNvSpPr txBox="1"/>
          <p:nvPr/>
        </p:nvSpPr>
        <p:spPr>
          <a:xfrm>
            <a:off x="927100" y="62103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84040B47-6043-C6CE-0D26-B9B2AFC108EA}"/>
              </a:ext>
            </a:extLst>
          </p:cNvPr>
          <p:cNvSpPr txBox="1"/>
          <p:nvPr/>
        </p:nvSpPr>
        <p:spPr>
          <a:xfrm>
            <a:off x="705149" y="5383169"/>
            <a:ext cx="7442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empresa possui um </a:t>
            </a:r>
            <a:r>
              <a:rPr lang="pt-BR" b="1" dirty="0"/>
              <a:t>Comitê ESG</a:t>
            </a:r>
            <a:r>
              <a:rPr lang="pt-BR" dirty="0"/>
              <a:t> responsável por apoiar e revisar indicadores, implementar autodiagnósticos e integrar os compromissos socioambientais à estratégia de negócios.</a:t>
            </a:r>
          </a:p>
        </p:txBody>
      </p:sp>
    </p:spTree>
    <p:extLst>
      <p:ext uri="{BB962C8B-B14F-4D97-AF65-F5344CB8AC3E}">
        <p14:creationId xmlns:p14="http://schemas.microsoft.com/office/powerpoint/2010/main" val="805999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C34CD-5744-BE0D-77EC-0C0C63EDB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4A468FE6-2FFC-F0BE-9578-5CBF59006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EE01F3BA-9CC9-5B7A-E01A-8730E59227BC}"/>
              </a:ext>
            </a:extLst>
          </p:cNvPr>
          <p:cNvGrpSpPr/>
          <p:nvPr/>
        </p:nvGrpSpPr>
        <p:grpSpPr>
          <a:xfrm>
            <a:off x="9179075" y="495172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59F6598-7C43-6D46-00AE-CAC0020BC548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16FA83D-ACC2-3803-D7F2-9997DFC067C4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FFBEB29-0A0F-0E46-23C4-8589ED4CC109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9190EB-B7D7-4B30-A8DD-03F3A1DC3215}"/>
              </a:ext>
            </a:extLst>
          </p:cNvPr>
          <p:cNvSpPr txBox="1"/>
          <p:nvPr/>
        </p:nvSpPr>
        <p:spPr>
          <a:xfrm>
            <a:off x="476359" y="436408"/>
            <a:ext cx="3788795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Estrutura de ESG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BF5FC043-0552-FD85-B358-3917596ECCE1}"/>
              </a:ext>
            </a:extLst>
          </p:cNvPr>
          <p:cNvGrpSpPr/>
          <p:nvPr/>
        </p:nvGrpSpPr>
        <p:grpSpPr>
          <a:xfrm rot="15300000">
            <a:off x="1508907" y="5347059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F224D9C4-E28C-F8A0-457F-1CDDA996ED73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3E2C400E-7918-FA98-DDCA-C887E0DDB4B0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FFF5DC3-3D05-86BA-DD2B-27AEFA8C3DEB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CB78DB0B-C762-180A-986A-5029228E577B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7980A72-C87A-5733-8BA5-CC808BA38E9B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0312CF44-56D9-0D72-CCA2-90F30E4D3AE2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7836EF7C-0CB5-642C-BB2E-7E6E7834A396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0C39F04-D6D4-D8A0-71E9-3D7EB79B84F4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8A36A92-102B-A098-B8D5-20B970EE07BC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21361783-2646-3B06-26A6-D6D4BE61E631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405A5AE-ADC5-A868-E4F0-DABBF4F82517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697637CF-FA6C-2F0D-A8C4-E568A3F365C3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9B9381B2-D3B8-E78F-D147-D8356A0DC6DE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253E802-D4BD-5DFB-BDF1-91B2AC1B5582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E27B7353-54C0-9D06-15B8-0A38748331F3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5EAF861E-8884-CD5C-AD1F-E1480D92A470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D28E77F4-FC01-9DE9-3BE7-72C9FAE7F6EE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6C7C3AE5-758D-17FE-311F-DEA5340441DC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6533E8F9-55CA-4B94-4637-EB92158DED95}"/>
              </a:ext>
            </a:extLst>
          </p:cNvPr>
          <p:cNvGrpSpPr/>
          <p:nvPr/>
        </p:nvGrpSpPr>
        <p:grpSpPr>
          <a:xfrm>
            <a:off x="7071274" y="5934835"/>
            <a:ext cx="4634087" cy="686196"/>
            <a:chOff x="13070253" y="-408562"/>
            <a:chExt cx="7594431" cy="1124552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9BC9A535-88CD-2799-0847-77F9BBF2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70253" y="-408562"/>
              <a:ext cx="1962141" cy="1124552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F922247F-7280-7718-4A66-96F35B391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888" t="29730" r="8888" b="28014"/>
            <a:stretch/>
          </p:blipFill>
          <p:spPr>
            <a:xfrm>
              <a:off x="15413869" y="-165504"/>
              <a:ext cx="5250815" cy="881494"/>
            </a:xfrm>
            <a:prstGeom prst="rect">
              <a:avLst/>
            </a:prstGeom>
          </p:spPr>
        </p:pic>
      </p:grp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2E86B697-8B17-D1BB-190F-AC80E22A5E29}"/>
              </a:ext>
            </a:extLst>
          </p:cNvPr>
          <p:cNvCxnSpPr>
            <a:cxnSpLocks/>
          </p:cNvCxnSpPr>
          <p:nvPr/>
        </p:nvCxnSpPr>
        <p:spPr>
          <a:xfrm>
            <a:off x="3141230" y="3412383"/>
            <a:ext cx="0" cy="42102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>
            <a:extLst>
              <a:ext uri="{FF2B5EF4-FFF2-40B4-BE49-F238E27FC236}">
                <a16:creationId xmlns:a16="http://schemas.microsoft.com/office/drawing/2014/main" id="{4F515E8D-AE9C-581E-FB17-5F2F82247428}"/>
              </a:ext>
            </a:extLst>
          </p:cNvPr>
          <p:cNvCxnSpPr>
            <a:cxnSpLocks/>
          </p:cNvCxnSpPr>
          <p:nvPr/>
        </p:nvCxnSpPr>
        <p:spPr>
          <a:xfrm>
            <a:off x="1924105" y="3412383"/>
            <a:ext cx="0" cy="42102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>
            <a:extLst>
              <a:ext uri="{FF2B5EF4-FFF2-40B4-BE49-F238E27FC236}">
                <a16:creationId xmlns:a16="http://schemas.microsoft.com/office/drawing/2014/main" id="{C8371238-8713-ADB9-7592-3211117B124F}"/>
              </a:ext>
            </a:extLst>
          </p:cNvPr>
          <p:cNvCxnSpPr>
            <a:cxnSpLocks/>
          </p:cNvCxnSpPr>
          <p:nvPr/>
        </p:nvCxnSpPr>
        <p:spPr>
          <a:xfrm>
            <a:off x="4265157" y="3412383"/>
            <a:ext cx="0" cy="2889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>
            <a:extLst>
              <a:ext uri="{FF2B5EF4-FFF2-40B4-BE49-F238E27FC236}">
                <a16:creationId xmlns:a16="http://schemas.microsoft.com/office/drawing/2014/main" id="{9BCEB914-2437-19E8-9D97-A4D221993F3F}"/>
              </a:ext>
            </a:extLst>
          </p:cNvPr>
          <p:cNvCxnSpPr>
            <a:cxnSpLocks/>
          </p:cNvCxnSpPr>
          <p:nvPr/>
        </p:nvCxnSpPr>
        <p:spPr>
          <a:xfrm>
            <a:off x="5435681" y="3412383"/>
            <a:ext cx="0" cy="2889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>
            <a:extLst>
              <a:ext uri="{FF2B5EF4-FFF2-40B4-BE49-F238E27FC236}">
                <a16:creationId xmlns:a16="http://schemas.microsoft.com/office/drawing/2014/main" id="{9ABE1EB5-91D7-CF5F-F7DC-88FAD8AFB23A}"/>
              </a:ext>
            </a:extLst>
          </p:cNvPr>
          <p:cNvCxnSpPr>
            <a:cxnSpLocks/>
          </p:cNvCxnSpPr>
          <p:nvPr/>
        </p:nvCxnSpPr>
        <p:spPr>
          <a:xfrm>
            <a:off x="753579" y="3412383"/>
            <a:ext cx="0" cy="2889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CBE6757B-26CD-B427-BF66-95FCEFE7281C}"/>
              </a:ext>
            </a:extLst>
          </p:cNvPr>
          <p:cNvCxnSpPr>
            <a:cxnSpLocks/>
          </p:cNvCxnSpPr>
          <p:nvPr/>
        </p:nvCxnSpPr>
        <p:spPr>
          <a:xfrm>
            <a:off x="9131064" y="2693728"/>
            <a:ext cx="0" cy="71865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to 98">
            <a:extLst>
              <a:ext uri="{FF2B5EF4-FFF2-40B4-BE49-F238E27FC236}">
                <a16:creationId xmlns:a16="http://schemas.microsoft.com/office/drawing/2014/main" id="{A2C1184A-D364-1638-AD80-29ED1E8E8BB2}"/>
              </a:ext>
            </a:extLst>
          </p:cNvPr>
          <p:cNvCxnSpPr>
            <a:cxnSpLocks/>
          </p:cNvCxnSpPr>
          <p:nvPr/>
        </p:nvCxnSpPr>
        <p:spPr>
          <a:xfrm>
            <a:off x="3141230" y="2693728"/>
            <a:ext cx="0" cy="71865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>
            <a:extLst>
              <a:ext uri="{FF2B5EF4-FFF2-40B4-BE49-F238E27FC236}">
                <a16:creationId xmlns:a16="http://schemas.microsoft.com/office/drawing/2014/main" id="{773141FF-D7AB-E53D-AD47-7060B5CD33CA}"/>
              </a:ext>
            </a:extLst>
          </p:cNvPr>
          <p:cNvCxnSpPr>
            <a:cxnSpLocks/>
          </p:cNvCxnSpPr>
          <p:nvPr/>
        </p:nvCxnSpPr>
        <p:spPr>
          <a:xfrm flipH="1">
            <a:off x="3826376" y="2806497"/>
            <a:ext cx="527195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to 100">
            <a:extLst>
              <a:ext uri="{FF2B5EF4-FFF2-40B4-BE49-F238E27FC236}">
                <a16:creationId xmlns:a16="http://schemas.microsoft.com/office/drawing/2014/main" id="{89891B3C-E1C9-4165-3CBD-F5D7C7B164D4}"/>
              </a:ext>
            </a:extLst>
          </p:cNvPr>
          <p:cNvCxnSpPr>
            <a:cxnSpLocks/>
          </p:cNvCxnSpPr>
          <p:nvPr/>
        </p:nvCxnSpPr>
        <p:spPr>
          <a:xfrm>
            <a:off x="6148229" y="1831693"/>
            <a:ext cx="0" cy="97480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ustomShape 30">
            <a:extLst>
              <a:ext uri="{FF2B5EF4-FFF2-40B4-BE49-F238E27FC236}">
                <a16:creationId xmlns:a16="http://schemas.microsoft.com/office/drawing/2014/main" id="{911370CF-5CB2-1637-9A8F-6B7A052F8BAE}"/>
              </a:ext>
            </a:extLst>
          </p:cNvPr>
          <p:cNvSpPr/>
          <p:nvPr/>
        </p:nvSpPr>
        <p:spPr>
          <a:xfrm>
            <a:off x="4872251" y="1698077"/>
            <a:ext cx="2498299" cy="877209"/>
          </a:xfrm>
          <a:prstGeom prst="roundRect">
            <a:avLst>
              <a:gd name="adj" fmla="val 16667"/>
            </a:avLst>
          </a:prstGeom>
          <a:solidFill>
            <a:srgbClr val="009CD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1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Diretoria</a:t>
            </a:r>
          </a:p>
          <a:p>
            <a:pPr algn="ctr"/>
            <a:r>
              <a:rPr lang="pt-BR" sz="1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da Presidência</a:t>
            </a:r>
            <a:endParaRPr lang="pt-BR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03" name="CustomShape 30">
            <a:extLst>
              <a:ext uri="{FF2B5EF4-FFF2-40B4-BE49-F238E27FC236}">
                <a16:creationId xmlns:a16="http://schemas.microsoft.com/office/drawing/2014/main" id="{96F119CE-B09B-494A-9ADB-C493CED34BFA}"/>
              </a:ext>
            </a:extLst>
          </p:cNvPr>
          <p:cNvSpPr/>
          <p:nvPr/>
        </p:nvSpPr>
        <p:spPr>
          <a:xfrm>
            <a:off x="7852418" y="2367893"/>
            <a:ext cx="2498299" cy="877209"/>
          </a:xfrm>
          <a:prstGeom prst="roundRect">
            <a:avLst>
              <a:gd name="adj" fmla="val 16667"/>
            </a:avLst>
          </a:prstGeom>
          <a:solidFill>
            <a:srgbClr val="00B7D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1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Superintendência de Sustentabilidade</a:t>
            </a:r>
          </a:p>
        </p:txBody>
      </p:sp>
      <p:sp>
        <p:nvSpPr>
          <p:cNvPr id="104" name="CustomShape 30">
            <a:extLst>
              <a:ext uri="{FF2B5EF4-FFF2-40B4-BE49-F238E27FC236}">
                <a16:creationId xmlns:a16="http://schemas.microsoft.com/office/drawing/2014/main" id="{E5C6B06D-A6D5-26E6-A43D-E49A3260D609}"/>
              </a:ext>
            </a:extLst>
          </p:cNvPr>
          <p:cNvSpPr/>
          <p:nvPr/>
        </p:nvSpPr>
        <p:spPr>
          <a:xfrm>
            <a:off x="194831" y="3538759"/>
            <a:ext cx="1117497" cy="1523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/>
          <a:lstStyle/>
          <a:p>
            <a:pPr algn="ctr"/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Gerência de </a:t>
            </a:r>
            <a:r>
              <a:rPr lang="pt-BR" sz="1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Comuni-cação</a:t>
            </a:r>
            <a:endParaRPr lang="pt-B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05" name="CustomShape 30">
            <a:extLst>
              <a:ext uri="{FF2B5EF4-FFF2-40B4-BE49-F238E27FC236}">
                <a16:creationId xmlns:a16="http://schemas.microsoft.com/office/drawing/2014/main" id="{CE2052EE-71BE-B751-F492-4D23AFF68936}"/>
              </a:ext>
            </a:extLst>
          </p:cNvPr>
          <p:cNvSpPr/>
          <p:nvPr/>
        </p:nvSpPr>
        <p:spPr>
          <a:xfrm>
            <a:off x="1892081" y="2367893"/>
            <a:ext cx="2498299" cy="877209"/>
          </a:xfrm>
          <a:prstGeom prst="roundRect">
            <a:avLst>
              <a:gd name="adj" fmla="val 16667"/>
            </a:avLst>
          </a:prstGeom>
          <a:solidFill>
            <a:srgbClr val="00B7D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1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Superintendência</a:t>
            </a:r>
          </a:p>
          <a:p>
            <a:pPr algn="ctr"/>
            <a:r>
              <a:rPr lang="pt-BR" sz="1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Executiva da Presidência</a:t>
            </a:r>
            <a:endParaRPr lang="pt-BR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cxnSp>
        <p:nvCxnSpPr>
          <p:cNvPr id="106" name="Conector reto 105">
            <a:extLst>
              <a:ext uri="{FF2B5EF4-FFF2-40B4-BE49-F238E27FC236}">
                <a16:creationId xmlns:a16="http://schemas.microsoft.com/office/drawing/2014/main" id="{77048FF0-2F32-BD01-F8F9-3D5AE6247D15}"/>
              </a:ext>
            </a:extLst>
          </p:cNvPr>
          <p:cNvCxnSpPr>
            <a:cxnSpLocks/>
          </p:cNvCxnSpPr>
          <p:nvPr/>
        </p:nvCxnSpPr>
        <p:spPr>
          <a:xfrm flipH="1">
            <a:off x="753579" y="3412382"/>
            <a:ext cx="468210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>
            <a:extLst>
              <a:ext uri="{FF2B5EF4-FFF2-40B4-BE49-F238E27FC236}">
                <a16:creationId xmlns:a16="http://schemas.microsoft.com/office/drawing/2014/main" id="{0372C85B-7501-2F77-1132-1C26BC7E8E4C}"/>
              </a:ext>
            </a:extLst>
          </p:cNvPr>
          <p:cNvCxnSpPr>
            <a:cxnSpLocks/>
          </p:cNvCxnSpPr>
          <p:nvPr/>
        </p:nvCxnSpPr>
        <p:spPr>
          <a:xfrm flipH="1">
            <a:off x="6910907" y="3412382"/>
            <a:ext cx="440111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to 107">
            <a:extLst>
              <a:ext uri="{FF2B5EF4-FFF2-40B4-BE49-F238E27FC236}">
                <a16:creationId xmlns:a16="http://schemas.microsoft.com/office/drawing/2014/main" id="{2FA98DAB-B981-1803-8450-B616136A7267}"/>
              </a:ext>
            </a:extLst>
          </p:cNvPr>
          <p:cNvCxnSpPr>
            <a:cxnSpLocks/>
          </p:cNvCxnSpPr>
          <p:nvPr/>
        </p:nvCxnSpPr>
        <p:spPr>
          <a:xfrm>
            <a:off x="6900999" y="3412383"/>
            <a:ext cx="0" cy="2889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to 108">
            <a:extLst>
              <a:ext uri="{FF2B5EF4-FFF2-40B4-BE49-F238E27FC236}">
                <a16:creationId xmlns:a16="http://schemas.microsoft.com/office/drawing/2014/main" id="{DE657A31-425D-BD8F-5EAE-91BE1A393769}"/>
              </a:ext>
            </a:extLst>
          </p:cNvPr>
          <p:cNvCxnSpPr>
            <a:cxnSpLocks/>
          </p:cNvCxnSpPr>
          <p:nvPr/>
        </p:nvCxnSpPr>
        <p:spPr>
          <a:xfrm>
            <a:off x="8441256" y="3412383"/>
            <a:ext cx="0" cy="2889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to 109">
            <a:extLst>
              <a:ext uri="{FF2B5EF4-FFF2-40B4-BE49-F238E27FC236}">
                <a16:creationId xmlns:a16="http://schemas.microsoft.com/office/drawing/2014/main" id="{BB07181A-1491-3835-3F3D-C6F6E95FA5C2}"/>
              </a:ext>
            </a:extLst>
          </p:cNvPr>
          <p:cNvCxnSpPr>
            <a:cxnSpLocks/>
          </p:cNvCxnSpPr>
          <p:nvPr/>
        </p:nvCxnSpPr>
        <p:spPr>
          <a:xfrm>
            <a:off x="9857306" y="3412383"/>
            <a:ext cx="0" cy="2889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to 110">
            <a:extLst>
              <a:ext uri="{FF2B5EF4-FFF2-40B4-BE49-F238E27FC236}">
                <a16:creationId xmlns:a16="http://schemas.microsoft.com/office/drawing/2014/main" id="{979E7DC5-1578-42C4-2EAA-9D8CF5DCCB56}"/>
              </a:ext>
            </a:extLst>
          </p:cNvPr>
          <p:cNvCxnSpPr>
            <a:cxnSpLocks/>
          </p:cNvCxnSpPr>
          <p:nvPr/>
        </p:nvCxnSpPr>
        <p:spPr>
          <a:xfrm>
            <a:off x="11312022" y="3412383"/>
            <a:ext cx="0" cy="2889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CustomShape 30">
            <a:extLst>
              <a:ext uri="{FF2B5EF4-FFF2-40B4-BE49-F238E27FC236}">
                <a16:creationId xmlns:a16="http://schemas.microsoft.com/office/drawing/2014/main" id="{72E36B16-B330-9560-10A8-B274ECEF367F}"/>
              </a:ext>
            </a:extLst>
          </p:cNvPr>
          <p:cNvSpPr/>
          <p:nvPr/>
        </p:nvSpPr>
        <p:spPr>
          <a:xfrm>
            <a:off x="6148230" y="3538759"/>
            <a:ext cx="1505539" cy="1523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Gerência de Pesquisa, </a:t>
            </a:r>
            <a:r>
              <a:rPr lang="pt-BR" sz="1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Desenvol-vimento</a:t>
            </a:r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e Inovação</a:t>
            </a:r>
            <a:endParaRPr lang="pt-B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13" name="CustomShape 30">
            <a:extLst>
              <a:ext uri="{FF2B5EF4-FFF2-40B4-BE49-F238E27FC236}">
                <a16:creationId xmlns:a16="http://schemas.microsoft.com/office/drawing/2014/main" id="{524E18ED-7C35-B58F-AEA5-1F89A8A8FE43}"/>
              </a:ext>
            </a:extLst>
          </p:cNvPr>
          <p:cNvSpPr/>
          <p:nvPr/>
        </p:nvSpPr>
        <p:spPr>
          <a:xfrm>
            <a:off x="7731275" y="3538759"/>
            <a:ext cx="1370293" cy="1523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Gerência</a:t>
            </a:r>
            <a:b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</a:br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de Meio Ambiente</a:t>
            </a:r>
            <a:endParaRPr lang="pt-B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14" name="CustomShape 30">
            <a:extLst>
              <a:ext uri="{FF2B5EF4-FFF2-40B4-BE49-F238E27FC236}">
                <a16:creationId xmlns:a16="http://schemas.microsoft.com/office/drawing/2014/main" id="{AC9CD783-2901-EB6A-705E-B22876F7990B}"/>
              </a:ext>
            </a:extLst>
          </p:cNvPr>
          <p:cNvSpPr/>
          <p:nvPr/>
        </p:nvSpPr>
        <p:spPr>
          <a:xfrm>
            <a:off x="9179075" y="3538759"/>
            <a:ext cx="1370293" cy="1523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Gerência de </a:t>
            </a:r>
            <a:r>
              <a:rPr lang="pt-BR" sz="1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Responsa-bilidade</a:t>
            </a:r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e Interação Social</a:t>
            </a:r>
            <a:endParaRPr lang="pt-B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15" name="CustomShape 30">
            <a:extLst>
              <a:ext uri="{FF2B5EF4-FFF2-40B4-BE49-F238E27FC236}">
                <a16:creationId xmlns:a16="http://schemas.microsoft.com/office/drawing/2014/main" id="{519C6610-F89A-9F2F-F8B8-E1A8089A1220}"/>
              </a:ext>
            </a:extLst>
          </p:cNvPr>
          <p:cNvSpPr/>
          <p:nvPr/>
        </p:nvSpPr>
        <p:spPr>
          <a:xfrm>
            <a:off x="10626876" y="3538759"/>
            <a:ext cx="1370293" cy="1523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Gerência de Negócios Sustentáveis</a:t>
            </a:r>
            <a:endParaRPr lang="pt-B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16" name="CustomShape 30">
            <a:extLst>
              <a:ext uri="{FF2B5EF4-FFF2-40B4-BE49-F238E27FC236}">
                <a16:creationId xmlns:a16="http://schemas.microsoft.com/office/drawing/2014/main" id="{ACBF4446-BA81-7DC6-3913-79687B50740B}"/>
              </a:ext>
            </a:extLst>
          </p:cNvPr>
          <p:cNvSpPr/>
          <p:nvPr/>
        </p:nvSpPr>
        <p:spPr>
          <a:xfrm>
            <a:off x="1365357" y="3538759"/>
            <a:ext cx="1117497" cy="1523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/>
          <a:lstStyle/>
          <a:p>
            <a:pPr algn="ctr"/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Ouvidoria</a:t>
            </a:r>
            <a:endParaRPr lang="pt-B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17" name="CustomShape 30">
            <a:extLst>
              <a:ext uri="{FF2B5EF4-FFF2-40B4-BE49-F238E27FC236}">
                <a16:creationId xmlns:a16="http://schemas.microsoft.com/office/drawing/2014/main" id="{FD4A3A73-15F1-5BE6-9C86-953668D7EF89}"/>
              </a:ext>
            </a:extLst>
          </p:cNvPr>
          <p:cNvSpPr/>
          <p:nvPr/>
        </p:nvSpPr>
        <p:spPr>
          <a:xfrm>
            <a:off x="2535883" y="3538759"/>
            <a:ext cx="1117497" cy="1523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/>
          <a:lstStyle/>
          <a:p>
            <a:pPr algn="ctr"/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Gerência de </a:t>
            </a:r>
            <a:r>
              <a:rPr lang="pt-BR" sz="1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Desen-volvimento</a:t>
            </a:r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pt-BR" sz="1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Empresa-rial</a:t>
            </a:r>
            <a:endParaRPr lang="pt-B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18" name="CustomShape 30">
            <a:extLst>
              <a:ext uri="{FF2B5EF4-FFF2-40B4-BE49-F238E27FC236}">
                <a16:creationId xmlns:a16="http://schemas.microsoft.com/office/drawing/2014/main" id="{B5F9FFDC-AE73-D4B3-C620-9B72978827B5}"/>
              </a:ext>
            </a:extLst>
          </p:cNvPr>
          <p:cNvSpPr/>
          <p:nvPr/>
        </p:nvSpPr>
        <p:spPr>
          <a:xfrm>
            <a:off x="3706409" y="3538759"/>
            <a:ext cx="1117497" cy="1523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/>
          <a:lstStyle/>
          <a:p>
            <a:pPr algn="ctr"/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Gerência de </a:t>
            </a:r>
            <a:r>
              <a:rPr lang="pt-BR" sz="1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Governan-ça</a:t>
            </a:r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, Riscos e </a:t>
            </a:r>
            <a:r>
              <a:rPr lang="pt-BR" sz="1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Confor-midade</a:t>
            </a:r>
            <a:endParaRPr lang="pt-B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19" name="CustomShape 30">
            <a:extLst>
              <a:ext uri="{FF2B5EF4-FFF2-40B4-BE49-F238E27FC236}">
                <a16:creationId xmlns:a16="http://schemas.microsoft.com/office/drawing/2014/main" id="{7B58D0DD-4AC4-91C4-0F81-711A6AC68D3F}"/>
              </a:ext>
            </a:extLst>
          </p:cNvPr>
          <p:cNvSpPr/>
          <p:nvPr/>
        </p:nvSpPr>
        <p:spPr>
          <a:xfrm>
            <a:off x="4876933" y="3538759"/>
            <a:ext cx="1117497" cy="1523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/>
          <a:lstStyle/>
          <a:p>
            <a:pPr algn="ctr"/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Gerência de </a:t>
            </a:r>
            <a:r>
              <a:rPr lang="pt-BR" sz="1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Universali-zação</a:t>
            </a:r>
            <a:r>
              <a:rPr lang="pt-BR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e Concessão</a:t>
            </a:r>
            <a:endParaRPr lang="pt-B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049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5AD0E-C555-FA62-8197-6F21B3C8A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846C34E0-983D-9A8A-5650-C1CCEE69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6BB8C9D7-0DB6-6E12-3EC0-53AF178A022B}"/>
              </a:ext>
            </a:extLst>
          </p:cNvPr>
          <p:cNvGrpSpPr/>
          <p:nvPr/>
        </p:nvGrpSpPr>
        <p:grpSpPr>
          <a:xfrm>
            <a:off x="10103349" y="383960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5D8AA15-8937-6BD1-0B19-0E6051E2B362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F4A797C-9512-BA4F-27E2-DB7AC6DFC48A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DD1F27C-39DA-EC75-EC34-350F44793193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FF3110-8AF3-FF7E-C53F-8745B2EAA52D}"/>
              </a:ext>
            </a:extLst>
          </p:cNvPr>
          <p:cNvSpPr txBox="1"/>
          <p:nvPr/>
        </p:nvSpPr>
        <p:spPr>
          <a:xfrm>
            <a:off x="476359" y="435703"/>
            <a:ext cx="9836041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Normas Internacionais de Relato Financeiro (IFRS*)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694F2195-5164-0E9D-9C13-8347F86325CB}"/>
              </a:ext>
            </a:extLst>
          </p:cNvPr>
          <p:cNvGrpSpPr/>
          <p:nvPr/>
        </p:nvGrpSpPr>
        <p:grpSpPr>
          <a:xfrm rot="15300000">
            <a:off x="116405" y="5424148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BAFB36C2-302A-FA36-912F-EBB13B8C94DE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0DDED1C0-305E-D0E2-6065-597607713168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409F8C76-00DA-4953-D5B2-46373E9C5FA7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0000D48D-45E4-28E5-86AB-4EFC3DEDCCF5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E1F0683-533D-6A4B-E07A-8FB6A6346542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4A70468A-907A-5E02-C0F2-95C285E468C5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6CCBC70B-4D0A-0113-C067-62F9A0A915B2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731C9F92-3749-7532-A93D-E14EBD820276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2DD0AF5B-9BBC-3523-1A27-455FD4F81CE8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21569CA0-6C60-8858-43EF-F554FFD87382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24BB9B81-677C-79B0-A373-99323CE8653B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B94382F-AE3B-DDFC-7A72-36BA1042A321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11C7C839-9922-8815-4270-54AECCACB1E3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7A445592-83E0-FF9D-11A0-E257C73F150E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A5278628-869C-D9A5-757D-1EA111587E63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8194E346-6238-836F-7C0A-6EE8E6BCD63D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406CE55B-2A37-5494-BA6A-8B250004FE4A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ADFE206-A28D-C2C2-0485-EB2A26C81C4A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71691573-65C1-6AE1-E7D4-A5824DCC5D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501338" y="6083148"/>
            <a:ext cx="3204023" cy="53788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0F6AAAF-D620-9D78-A09E-AE0BBFC55424}"/>
              </a:ext>
            </a:extLst>
          </p:cNvPr>
          <p:cNvSpPr txBox="1"/>
          <p:nvPr/>
        </p:nvSpPr>
        <p:spPr>
          <a:xfrm>
            <a:off x="598672" y="1613874"/>
            <a:ext cx="9958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 partir de 2027, os padrões IFRS S1 e IFRS S2 passam a ter adoção obrigatória, estabelecendo um novo patamar de </a:t>
            </a:r>
            <a:r>
              <a:rPr lang="pt-BR" b="1" dirty="0"/>
              <a:t>transparência e padronização para as divulgações de sustentabilidade.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431E32F-3580-EF6F-0EC5-DC9166865A05}"/>
              </a:ext>
            </a:extLst>
          </p:cNvPr>
          <p:cNvSpPr txBox="1"/>
          <p:nvPr/>
        </p:nvSpPr>
        <p:spPr>
          <a:xfrm>
            <a:off x="927100" y="62103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AC0B249-E568-F542-4872-96D99A20E536}"/>
              </a:ext>
            </a:extLst>
          </p:cNvPr>
          <p:cNvSpPr txBox="1"/>
          <p:nvPr/>
        </p:nvSpPr>
        <p:spPr>
          <a:xfrm>
            <a:off x="476359" y="1071085"/>
            <a:ext cx="878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* </a:t>
            </a:r>
            <a:r>
              <a:rPr lang="pt-BR" b="1" i="1" dirty="0" err="1"/>
              <a:t>International</a:t>
            </a:r>
            <a:r>
              <a:rPr lang="pt-BR" b="1" i="1" dirty="0"/>
              <a:t> Financial </a:t>
            </a:r>
            <a:r>
              <a:rPr lang="pt-BR" b="1" i="1" dirty="0" err="1"/>
              <a:t>Reporting</a:t>
            </a:r>
            <a:r>
              <a:rPr lang="pt-BR" b="1" i="1" dirty="0"/>
              <a:t> Standards</a:t>
            </a:r>
            <a:endParaRPr lang="pt-BR" b="1" dirty="0"/>
          </a:p>
        </p:txBody>
      </p:sp>
      <p:sp>
        <p:nvSpPr>
          <p:cNvPr id="8" name="CustomShape 7">
            <a:extLst>
              <a:ext uri="{FF2B5EF4-FFF2-40B4-BE49-F238E27FC236}">
                <a16:creationId xmlns:a16="http://schemas.microsoft.com/office/drawing/2014/main" id="{0CF44996-0B86-2252-A816-451CFBF2B8BF}"/>
              </a:ext>
            </a:extLst>
          </p:cNvPr>
          <p:cNvSpPr/>
          <p:nvPr/>
        </p:nvSpPr>
        <p:spPr>
          <a:xfrm>
            <a:off x="724344" y="2790146"/>
            <a:ext cx="4708425" cy="1255349"/>
          </a:xfrm>
          <a:prstGeom prst="roundRect">
            <a:avLst>
              <a:gd name="adj" fmla="val 16667"/>
            </a:avLst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IFRS S1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Determina a divulgação de todas as informações materiais de sustentabilidade que possam influenciar o desempenho financeiro, o valor da companhia ou suas perspectivas de longo prazo.</a:t>
            </a:r>
          </a:p>
        </p:txBody>
      </p:sp>
      <p:sp>
        <p:nvSpPr>
          <p:cNvPr id="12" name="CustomShape 7">
            <a:extLst>
              <a:ext uri="{FF2B5EF4-FFF2-40B4-BE49-F238E27FC236}">
                <a16:creationId xmlns:a16="http://schemas.microsoft.com/office/drawing/2014/main" id="{205CAF34-4A42-D2A9-3D6E-665EA264A29D}"/>
              </a:ext>
            </a:extLst>
          </p:cNvPr>
          <p:cNvSpPr/>
          <p:nvPr/>
        </p:nvSpPr>
        <p:spPr>
          <a:xfrm>
            <a:off x="705149" y="4193125"/>
            <a:ext cx="4708425" cy="1882530"/>
          </a:xfrm>
          <a:prstGeom prst="roundRect">
            <a:avLst>
              <a:gd name="adj" fmla="val 16667"/>
            </a:avLst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IFRS S2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Focado exclusivamente em riscos e oportunidades relacionados ao clima, traz exigências adicionais:</a:t>
            </a:r>
          </a:p>
          <a:p>
            <a:pPr algn="ctr"/>
            <a:r>
              <a:rPr lang="pt-BR" sz="800" dirty="0">
                <a:solidFill>
                  <a:schemeClr val="bg1"/>
                </a:solidFill>
              </a:rPr>
              <a:t>	</a:t>
            </a:r>
          </a:p>
          <a:p>
            <a:pPr marL="171450" indent="-171450">
              <a:buFontTx/>
              <a:buChar char="-"/>
            </a:pPr>
            <a:r>
              <a:rPr lang="pt-BR" sz="1200" dirty="0">
                <a:solidFill>
                  <a:schemeClr val="bg1"/>
                </a:solidFill>
              </a:rPr>
              <a:t>Governança climática</a:t>
            </a:r>
          </a:p>
          <a:p>
            <a:pPr marL="171450" indent="-171450">
              <a:buFontTx/>
              <a:buChar char="-"/>
            </a:pPr>
            <a:r>
              <a:rPr lang="pt-BR" sz="1200" dirty="0">
                <a:solidFill>
                  <a:schemeClr val="bg1"/>
                </a:solidFill>
              </a:rPr>
              <a:t>Estratégia e resiliência climática;</a:t>
            </a:r>
          </a:p>
          <a:p>
            <a:pPr marL="171450" indent="-171450">
              <a:buFontTx/>
              <a:buChar char="-"/>
            </a:pPr>
            <a:r>
              <a:rPr lang="pt-BR" sz="1200" dirty="0">
                <a:solidFill>
                  <a:schemeClr val="bg1"/>
                </a:solidFill>
              </a:rPr>
              <a:t>Processos de gestão de riscos;</a:t>
            </a:r>
          </a:p>
          <a:p>
            <a:pPr marL="171450" indent="-171450">
              <a:buFontTx/>
              <a:buChar char="-"/>
            </a:pPr>
            <a:r>
              <a:rPr lang="pt-BR" sz="1200" dirty="0">
                <a:solidFill>
                  <a:schemeClr val="bg1"/>
                </a:solidFill>
              </a:rPr>
              <a:t>Divulgação obrigatória de métricas e metas climáticas, incluindo emissões de GEE.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77B937-3D92-D5FF-5148-D50CFBE6AD47}"/>
              </a:ext>
            </a:extLst>
          </p:cNvPr>
          <p:cNvSpPr txBox="1"/>
          <p:nvPr/>
        </p:nvSpPr>
        <p:spPr>
          <a:xfrm>
            <a:off x="7920083" y="258456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Ações da </a:t>
            </a:r>
            <a:r>
              <a:rPr lang="pt-BR" b="1" dirty="0" err="1"/>
              <a:t>Cagece</a:t>
            </a:r>
            <a:endParaRPr lang="pt-BR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5D3B104-0578-C02C-4222-3D25D37306AB}"/>
              </a:ext>
            </a:extLst>
          </p:cNvPr>
          <p:cNvSpPr txBox="1"/>
          <p:nvPr/>
        </p:nvSpPr>
        <p:spPr>
          <a:xfrm>
            <a:off x="6339755" y="3017664"/>
            <a:ext cx="5680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Contratação de diagnóstico completo de conformidade com ações necessárias para a implementação dos IFRS S1 e S2.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96E3835-8559-745C-EF22-CC43A47F4351}"/>
              </a:ext>
            </a:extLst>
          </p:cNvPr>
          <p:cNvSpPr txBox="1"/>
          <p:nvPr/>
        </p:nvSpPr>
        <p:spPr>
          <a:xfrm>
            <a:off x="6712095" y="4045495"/>
            <a:ext cx="4708425" cy="154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7" name="CustomShape 7">
            <a:extLst>
              <a:ext uri="{FF2B5EF4-FFF2-40B4-BE49-F238E27FC236}">
                <a16:creationId xmlns:a16="http://schemas.microsoft.com/office/drawing/2014/main" id="{C87E4344-5BA4-4837-F28D-C64F10D9ED4F}"/>
              </a:ext>
            </a:extLst>
          </p:cNvPr>
          <p:cNvSpPr/>
          <p:nvPr/>
        </p:nvSpPr>
        <p:spPr>
          <a:xfrm>
            <a:off x="6458505" y="3641234"/>
            <a:ext cx="5443437" cy="2278426"/>
          </a:xfrm>
          <a:prstGeom prst="roundRect">
            <a:avLst>
              <a:gd name="adj" fmla="val 16667"/>
            </a:avLst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r>
              <a:rPr lang="pt-BR" sz="1400" b="1" dirty="0">
                <a:solidFill>
                  <a:schemeClr val="bg1"/>
                </a:solidFill>
              </a:rPr>
              <a:t>EMISSÕES DIRETAS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Emissões do tratamento de esgoto (principal fonte de CH₄ e N₂O)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Geração própria de energia (geradores a diesel)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Frota própria de veículos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Equipamentos movidos a combustão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Processos industriais específicos (quando houver)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400" b="1" dirty="0">
                <a:solidFill>
                  <a:schemeClr val="bg1"/>
                </a:solidFill>
              </a:rPr>
              <a:t>EMISSÕES INDIRETAS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Consumo de energia de estações de bombeamento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>
                <a:solidFill>
                  <a:schemeClr val="bg1"/>
                </a:solidFill>
              </a:rPr>
              <a:t>ETAs</a:t>
            </a:r>
            <a:r>
              <a:rPr lang="pt-BR" sz="1200" dirty="0">
                <a:solidFill>
                  <a:schemeClr val="bg1"/>
                </a:solidFill>
              </a:rPr>
              <a:t> e ETEs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Unidades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985337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91A0C0-C564-0262-16EE-8AF8187F1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E2BDD405-0577-B9F2-6F6A-D5BF585B08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82" y="255872"/>
            <a:ext cx="3990482" cy="555918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DCB0165-FA89-919A-8197-216D30835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B10EB11F-91C3-6BF1-5DAC-ED6EE2A8DFD3}"/>
              </a:ext>
            </a:extLst>
          </p:cNvPr>
          <p:cNvGrpSpPr/>
          <p:nvPr/>
        </p:nvGrpSpPr>
        <p:grpSpPr>
          <a:xfrm>
            <a:off x="476359" y="5856408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EEF1346-4F0B-7DE9-6CC3-76A90F942275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6542884-6C87-A473-A1F1-EF4C54F43BC4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9CABCD-E15D-72F6-77D0-479889E65893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C69C2C-2A2D-769D-C0A8-15254B1AA5A1}"/>
              </a:ext>
            </a:extLst>
          </p:cNvPr>
          <p:cNvSpPr txBox="1"/>
          <p:nvPr/>
        </p:nvSpPr>
        <p:spPr>
          <a:xfrm>
            <a:off x="476359" y="436408"/>
            <a:ext cx="3788795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Mapa Estratégico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FB8A5F0C-7AAA-B457-3286-13A63437930A}"/>
              </a:ext>
            </a:extLst>
          </p:cNvPr>
          <p:cNvGrpSpPr/>
          <p:nvPr/>
        </p:nvGrpSpPr>
        <p:grpSpPr>
          <a:xfrm rot="15300000">
            <a:off x="6125528" y="-1278208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C30F67D4-CA39-8019-C3BA-5638A4C406BA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DD88D05-AFE6-4FB9-31F8-93C2884423E1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1946DB01-5DD0-6563-6806-0DD1BFA7B46F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B1ED3415-4EFB-B2A4-B9F7-54CAD83DC42D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0E71361-C712-311C-F03B-56C243596150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7787D00-8C31-581A-356C-DC60B6BFA1A3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2BA8A767-7CFC-76CF-7D3F-51EB5A7BF171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AD9C37AC-14F0-0594-CD2C-A67969F6375F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E9449204-9904-EDF0-7FDA-7A0DB4352154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B5AC8FDC-F488-F0FB-F89C-9AA61BEA00ED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80F1B38-2EB8-2608-1090-1AA6D1270DD8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337AE1E-83AF-BC5F-1D1A-C7FE237CFC65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C652F4D1-859B-2E6F-4118-565349217AC1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F7C1FFF1-57DE-3AEC-DAC5-4353F0D11D82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A88A56EC-6BEB-6C3E-5866-0AC38F901E93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6DD298F1-5843-69AA-E323-D56D8FE1360C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2D272AE-58E5-ACFA-E53B-A75BE7F1BB59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2C9FCABF-AAD2-F169-7EAE-39BF6F96ADF5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599912FD-29FE-5798-F022-0F8B227C8D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88" t="29730" r="8888" b="28014"/>
          <a:stretch/>
        </p:blipFill>
        <p:spPr>
          <a:xfrm>
            <a:off x="8501338" y="6083148"/>
            <a:ext cx="3204023" cy="537883"/>
          </a:xfrm>
          <a:prstGeom prst="rect">
            <a:avLst/>
          </a:prstGeom>
        </p:spPr>
      </p:pic>
      <p:sp>
        <p:nvSpPr>
          <p:cNvPr id="5" name="CustomShape 7">
            <a:extLst>
              <a:ext uri="{FF2B5EF4-FFF2-40B4-BE49-F238E27FC236}">
                <a16:creationId xmlns:a16="http://schemas.microsoft.com/office/drawing/2014/main" id="{1FE296AF-5A99-2AAF-1D3B-E8ED75836EA4}"/>
              </a:ext>
            </a:extLst>
          </p:cNvPr>
          <p:cNvSpPr/>
          <p:nvPr/>
        </p:nvSpPr>
        <p:spPr>
          <a:xfrm>
            <a:off x="655135" y="1428476"/>
            <a:ext cx="3506598" cy="2000525"/>
          </a:xfrm>
          <a:prstGeom prst="roundRect">
            <a:avLst>
              <a:gd name="adj" fmla="val 16667"/>
            </a:avLst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r>
              <a:rPr lang="pt-BR" sz="2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VISÃO 2033</a:t>
            </a:r>
          </a:p>
          <a:p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Universalizar os serviços</a:t>
            </a:r>
            <a:b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</a:b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de abastecimento de água</a:t>
            </a:r>
            <a:b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</a:b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e esgotamento sanitário,</a:t>
            </a:r>
            <a:b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</a:b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com qualidade, efetividade, competitividade e sustentabilidade.</a:t>
            </a:r>
            <a:endParaRPr lang="pt-BR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CustomShape 7">
            <a:extLst>
              <a:ext uri="{FF2B5EF4-FFF2-40B4-BE49-F238E27FC236}">
                <a16:creationId xmlns:a16="http://schemas.microsoft.com/office/drawing/2014/main" id="{17BEEEE5-F662-B8E1-EEBD-87FEBAE166D5}"/>
              </a:ext>
            </a:extLst>
          </p:cNvPr>
          <p:cNvSpPr/>
          <p:nvPr/>
        </p:nvSpPr>
        <p:spPr>
          <a:xfrm>
            <a:off x="655135" y="3656790"/>
            <a:ext cx="3506598" cy="1915033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r>
              <a:rPr lang="pt-BR" sz="2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MISSÃO</a:t>
            </a:r>
          </a:p>
          <a:p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Contribuir para a melhoria da saúde</a:t>
            </a:r>
            <a:b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</a:b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e da qualidade de vida, provendo soluções em saneamento básico,</a:t>
            </a:r>
            <a:b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</a:b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com sustentabilidade econômica, social e ambiental.</a:t>
            </a:r>
            <a:endParaRPr lang="pt-BR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2" name="CustomShape 7">
            <a:extLst>
              <a:ext uri="{FF2B5EF4-FFF2-40B4-BE49-F238E27FC236}">
                <a16:creationId xmlns:a16="http://schemas.microsoft.com/office/drawing/2014/main" id="{6A8A363B-E6BB-1B46-0807-96CFD3C54DE8}"/>
              </a:ext>
            </a:extLst>
          </p:cNvPr>
          <p:cNvSpPr/>
          <p:nvPr/>
        </p:nvSpPr>
        <p:spPr>
          <a:xfrm>
            <a:off x="4354680" y="1428475"/>
            <a:ext cx="3036816" cy="4141458"/>
          </a:xfrm>
          <a:prstGeom prst="roundRect">
            <a:avLst>
              <a:gd name="adj" fmla="val 16667"/>
            </a:avLst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spcAft>
                <a:spcPts val="1000"/>
              </a:spcAft>
            </a:pPr>
            <a:r>
              <a:rPr lang="pt-BR" sz="2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VALORES</a:t>
            </a:r>
          </a:p>
          <a:p>
            <a:pPr>
              <a:spcAft>
                <a:spcPts val="1000"/>
              </a:spcAft>
            </a:pP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• Inovação</a:t>
            </a:r>
          </a:p>
          <a:p>
            <a:pPr>
              <a:spcAft>
                <a:spcPts val="1000"/>
              </a:spcAft>
            </a:pP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• Competitividade</a:t>
            </a:r>
          </a:p>
          <a:p>
            <a:pPr>
              <a:spcAft>
                <a:spcPts val="1000"/>
              </a:spcAft>
            </a:pP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• Engajamento</a:t>
            </a:r>
          </a:p>
          <a:p>
            <a:pPr>
              <a:spcAft>
                <a:spcPts val="1000"/>
              </a:spcAft>
            </a:pP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• Respeito às Pessoas</a:t>
            </a:r>
          </a:p>
          <a:p>
            <a:pPr>
              <a:spcAft>
                <a:spcPts val="1000"/>
              </a:spcAft>
            </a:pP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• Ética e Transparência</a:t>
            </a:r>
          </a:p>
          <a:p>
            <a:pPr>
              <a:spcAft>
                <a:spcPts val="1000"/>
              </a:spcAft>
            </a:pP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• Satisfação do Cliente</a:t>
            </a:r>
          </a:p>
          <a:p>
            <a:pPr>
              <a:spcAft>
                <a:spcPts val="1000"/>
              </a:spcAft>
            </a:pP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• Valorização Profissional</a:t>
            </a:r>
          </a:p>
          <a:p>
            <a:pPr>
              <a:spcAft>
                <a:spcPts val="1000"/>
              </a:spcAft>
            </a:pP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• Compromisso com a Sustentabilidade</a:t>
            </a:r>
          </a:p>
          <a:p>
            <a:pPr>
              <a:spcAft>
                <a:spcPts val="1000"/>
              </a:spcAft>
            </a:pPr>
            <a:r>
              <a:rPr lang="pt-BR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• Orgulho de Ser Cagece</a:t>
            </a:r>
          </a:p>
        </p:txBody>
      </p:sp>
    </p:spTree>
    <p:extLst>
      <p:ext uri="{BB962C8B-B14F-4D97-AF65-F5344CB8AC3E}">
        <p14:creationId xmlns:p14="http://schemas.microsoft.com/office/powerpoint/2010/main" val="1077865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EB3837-B126-51D9-679E-FBC42A40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F49FD0A6-82CB-2927-E59E-904386BB1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2E83D4-0286-9ED1-E295-5A555A9CE108}"/>
              </a:ext>
            </a:extLst>
          </p:cNvPr>
          <p:cNvSpPr txBox="1"/>
          <p:nvPr/>
        </p:nvSpPr>
        <p:spPr>
          <a:xfrm>
            <a:off x="476359" y="436408"/>
            <a:ext cx="3788795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Sustentabilidade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2005C368-8FDD-3EA3-999C-14C96AFEC645}"/>
              </a:ext>
            </a:extLst>
          </p:cNvPr>
          <p:cNvGrpSpPr/>
          <p:nvPr/>
        </p:nvGrpSpPr>
        <p:grpSpPr>
          <a:xfrm rot="15300000">
            <a:off x="10389587" y="-1278208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82817D54-A53A-06B3-A0B3-B739CA7F1676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1221A71-6CA7-A2DE-923B-20D8F0E237F4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5D3FD835-ADB0-E478-3C4B-79A4B2BF645A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16847558-0225-A039-7FA0-F40C1E65B8AB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9E9A232C-95F2-4BEE-C82E-75624161A4AA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9C6E67D-7460-8628-8A48-4D57EA733D59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52C48819-81B2-B4CD-0322-BB36DAFC4B4D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F4D60B2D-7791-09BC-6E1E-256CD81D8134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F568864-3C70-A886-DDC0-F644CF55543F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B89B4DB3-1022-4A8D-145A-3AF6C914C6A3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BDCEA8D2-A791-7033-A3BA-83B84BE91BE1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BA432B4-E0EB-BAB8-6262-069A7906E96F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491D5A8C-D29D-88A4-B279-2DA73706C0EF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9068792-2673-D455-9AE8-45CA94F657F3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236598FA-1D64-43A6-C8D2-3F0B8BBFB47C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4CC44B7C-454B-8B14-E458-E79B7C25B9D7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B3CA03E5-B9C5-B26E-E1A7-7ED0145E877B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ED853AC8-69B0-5052-B9B6-373D54FF2297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48B6D5AB-2715-270F-AC85-93C7BC7172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501338" y="6045181"/>
            <a:ext cx="3204023" cy="537883"/>
          </a:xfrm>
          <a:prstGeom prst="rect">
            <a:avLst/>
          </a:prstGeom>
        </p:spPr>
      </p:pic>
      <p:sp>
        <p:nvSpPr>
          <p:cNvPr id="5" name="CustomShape 7">
            <a:extLst>
              <a:ext uri="{FF2B5EF4-FFF2-40B4-BE49-F238E27FC236}">
                <a16:creationId xmlns:a16="http://schemas.microsoft.com/office/drawing/2014/main" id="{9497821D-C1B1-1931-0638-2573258A7534}"/>
              </a:ext>
            </a:extLst>
          </p:cNvPr>
          <p:cNvSpPr/>
          <p:nvPr/>
        </p:nvSpPr>
        <p:spPr>
          <a:xfrm>
            <a:off x="8138665" y="2187381"/>
            <a:ext cx="2651390" cy="814910"/>
          </a:xfrm>
          <a:prstGeom prst="roundRect">
            <a:avLst>
              <a:gd name="adj" fmla="val 16667"/>
            </a:avLst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Avaliação crescente pelo Instituto Ethos, com última nota 6,8</a:t>
            </a:r>
            <a:r>
              <a:rPr lang="pt-BR" sz="1200" b="1" strike="noStrike" spc="-1" dirty="0">
                <a:solidFill>
                  <a:schemeClr val="bg1"/>
                </a:solidFill>
                <a:ea typeface="Ole"/>
              </a:rPr>
              <a:t>.</a:t>
            </a:r>
            <a:endParaRPr lang="pt-BR" sz="1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ea typeface="Microsoft YaHei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1B9A9DE-2DF7-A308-D3A0-BD595888F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58" y="1142022"/>
            <a:ext cx="2344080" cy="1108510"/>
          </a:xfrm>
          <a:prstGeom prst="rect">
            <a:avLst/>
          </a:prstGeom>
        </p:spPr>
      </p:pic>
      <p:sp>
        <p:nvSpPr>
          <p:cNvPr id="12" name="CustomShape 7">
            <a:extLst>
              <a:ext uri="{FF2B5EF4-FFF2-40B4-BE49-F238E27FC236}">
                <a16:creationId xmlns:a16="http://schemas.microsoft.com/office/drawing/2014/main" id="{596D2A8F-F475-B88B-7F1F-76A5A7715589}"/>
              </a:ext>
            </a:extLst>
          </p:cNvPr>
          <p:cNvSpPr/>
          <p:nvPr/>
        </p:nvSpPr>
        <p:spPr>
          <a:xfrm>
            <a:off x="897659" y="2218798"/>
            <a:ext cx="2262478" cy="846644"/>
          </a:xfrm>
          <a:prstGeom prst="roundRect">
            <a:avLst>
              <a:gd name="adj" fmla="val 16667"/>
            </a:avLst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Programa de Capacitação e inclusão social desde 2009</a:t>
            </a:r>
            <a:endParaRPr lang="pt-BR" sz="1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ea typeface="Microsoft YaHei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409AA7D-1A25-3E14-5D21-3F88403E6F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71" y="1250167"/>
            <a:ext cx="2058200" cy="842520"/>
          </a:xfrm>
          <a:prstGeom prst="rect">
            <a:avLst/>
          </a:prstGeom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74AE1833-A42C-BBE0-74AB-613369D4A51B}"/>
              </a:ext>
            </a:extLst>
          </p:cNvPr>
          <p:cNvSpPr/>
          <p:nvPr/>
        </p:nvSpPr>
        <p:spPr>
          <a:xfrm>
            <a:off x="3266550" y="2208388"/>
            <a:ext cx="2533642" cy="814910"/>
          </a:xfrm>
          <a:prstGeom prst="roundRect">
            <a:avLst>
              <a:gd name="adj" fmla="val 16667"/>
            </a:avLst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Compromisso de eficiência com promoção a preservação do meio ambiente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A0DFF47A-B76D-B406-0EE9-0F35BD9D4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2320" y="984177"/>
            <a:ext cx="1137533" cy="1108510"/>
          </a:xfrm>
          <a:prstGeom prst="rect">
            <a:avLst/>
          </a:prstGeom>
        </p:spPr>
      </p:pic>
      <p:sp>
        <p:nvSpPr>
          <p:cNvPr id="21" name="CustomShape 7">
            <a:extLst>
              <a:ext uri="{FF2B5EF4-FFF2-40B4-BE49-F238E27FC236}">
                <a16:creationId xmlns:a16="http://schemas.microsoft.com/office/drawing/2014/main" id="{B14D96B1-7DEC-D3AA-E523-CD5155A6FE01}"/>
              </a:ext>
            </a:extLst>
          </p:cNvPr>
          <p:cNvSpPr/>
          <p:nvPr/>
        </p:nvSpPr>
        <p:spPr>
          <a:xfrm>
            <a:off x="5906605" y="2195510"/>
            <a:ext cx="2123519" cy="814910"/>
          </a:xfrm>
          <a:prstGeom prst="roundRect">
            <a:avLst>
              <a:gd name="adj" fmla="val 16667"/>
            </a:avLst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Programa de voluntariado desde 1998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ECA9B7DB-2020-1CA1-3FE4-615444886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975" y="3681860"/>
            <a:ext cx="3701356" cy="1855305"/>
          </a:xfrm>
          <a:prstGeom prst="rect">
            <a:avLst/>
          </a:prstGeom>
        </p:spPr>
      </p:pic>
      <p:pic>
        <p:nvPicPr>
          <p:cNvPr id="43" name="Picture 2" descr="Pacto Global - CRA-BA">
            <a:extLst>
              <a:ext uri="{FF2B5EF4-FFF2-40B4-BE49-F238E27FC236}">
                <a16:creationId xmlns:a16="http://schemas.microsoft.com/office/drawing/2014/main" id="{80529DE1-1C0B-2773-3841-0C9493A22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785" y="3510581"/>
            <a:ext cx="2836534" cy="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ustomShape 7">
            <a:extLst>
              <a:ext uri="{FF2B5EF4-FFF2-40B4-BE49-F238E27FC236}">
                <a16:creationId xmlns:a16="http://schemas.microsoft.com/office/drawing/2014/main" id="{7C09599D-D4A3-0D6B-3191-AAE1F99B5D32}"/>
              </a:ext>
            </a:extLst>
          </p:cNvPr>
          <p:cNvSpPr/>
          <p:nvPr/>
        </p:nvSpPr>
        <p:spPr>
          <a:xfrm>
            <a:off x="4712293" y="4509360"/>
            <a:ext cx="2123519" cy="1027805"/>
          </a:xfrm>
          <a:prstGeom prst="roundRect">
            <a:avLst>
              <a:gd name="adj" fmla="val 16667"/>
            </a:avLst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Alinhada com os Objetivos de Desenvolvimento Sustentável e signatária do Pacto Global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0E13653-DCAF-16DF-6F28-CA8B08F57D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48" y="3497530"/>
            <a:ext cx="2776237" cy="1850102"/>
          </a:xfrm>
          <a:prstGeom prst="roundRect">
            <a:avLst>
              <a:gd name="adj" fmla="val 6571"/>
            </a:avLst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4ED7055-3682-1082-03FA-F83CE1290E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6235" t="28548" r="28338" b="30254"/>
          <a:stretch>
            <a:fillRect/>
          </a:stretch>
        </p:blipFill>
        <p:spPr>
          <a:xfrm>
            <a:off x="8639251" y="1250167"/>
            <a:ext cx="1419283" cy="730556"/>
          </a:xfrm>
          <a:prstGeom prst="rect">
            <a:avLst/>
          </a:prstGeom>
        </p:spPr>
      </p:pic>
      <p:sp>
        <p:nvSpPr>
          <p:cNvPr id="17" name="CustomShape 7">
            <a:extLst>
              <a:ext uri="{FF2B5EF4-FFF2-40B4-BE49-F238E27FC236}">
                <a16:creationId xmlns:a16="http://schemas.microsoft.com/office/drawing/2014/main" id="{BA30836C-2F47-4EAF-A940-17C66F6F00D4}"/>
              </a:ext>
            </a:extLst>
          </p:cNvPr>
          <p:cNvSpPr/>
          <p:nvPr/>
        </p:nvSpPr>
        <p:spPr>
          <a:xfrm>
            <a:off x="1405448" y="5017376"/>
            <a:ext cx="2776237" cy="1027805"/>
          </a:xfrm>
          <a:prstGeom prst="roundRect">
            <a:avLst>
              <a:gd name="adj" fmla="val 16667"/>
            </a:avLst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Política Ambiental que se destaca pelo compromisso com a preservação do meio ambiente e a busca pela sustentabilidade. </a:t>
            </a:r>
            <a:endParaRPr lang="pt-BR" sz="1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4291262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520DA-28BA-7C25-7F40-33F9CCB43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6">
            <a:extLst>
              <a:ext uri="{FF2B5EF4-FFF2-40B4-BE49-F238E27FC236}">
                <a16:creationId xmlns:a16="http://schemas.microsoft.com/office/drawing/2014/main" id="{5B316DD2-97F2-4A21-D26E-FF45F1721852}"/>
              </a:ext>
            </a:extLst>
          </p:cNvPr>
          <p:cNvSpPr/>
          <p:nvPr/>
        </p:nvSpPr>
        <p:spPr>
          <a:xfrm>
            <a:off x="-1" y="0"/>
            <a:ext cx="4057533" cy="6869551"/>
          </a:xfrm>
          <a:prstGeom prst="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4" name="Graphic 27">
            <a:extLst>
              <a:ext uri="{FF2B5EF4-FFF2-40B4-BE49-F238E27FC236}">
                <a16:creationId xmlns:a16="http://schemas.microsoft.com/office/drawing/2014/main" id="{68A9AE7E-3715-11AE-BBE2-18255B93E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FCBAA3-C788-8D64-D2F0-734963263A03}"/>
              </a:ext>
            </a:extLst>
          </p:cNvPr>
          <p:cNvSpPr txBox="1"/>
          <p:nvPr/>
        </p:nvSpPr>
        <p:spPr>
          <a:xfrm>
            <a:off x="469945" y="728949"/>
            <a:ext cx="37451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200" b="1" spc="-150" dirty="0">
                <a:solidFill>
                  <a:schemeClr val="bg1"/>
                </a:solidFill>
              </a:rPr>
              <a:t>Inovações ambientais</a:t>
            </a:r>
            <a:endParaRPr lang="en-BR" sz="5200" spc="-150" dirty="0">
              <a:solidFill>
                <a:schemeClr val="bg1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93757B8-2984-4F80-F805-DAB53A82325E}"/>
              </a:ext>
            </a:extLst>
          </p:cNvPr>
          <p:cNvSpPr txBox="1"/>
          <p:nvPr/>
        </p:nvSpPr>
        <p:spPr>
          <a:xfrm>
            <a:off x="469945" y="2596773"/>
            <a:ext cx="18208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spc="-150" dirty="0">
                <a:solidFill>
                  <a:schemeClr val="bg1"/>
                </a:solidFill>
              </a:rPr>
              <a:t>RESÍDUOS DE OBRAS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BC13BEF5-6CB7-4B0A-E907-6AFF5A0B34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501338" y="6045181"/>
            <a:ext cx="3204023" cy="537883"/>
          </a:xfrm>
          <a:prstGeom prst="rect">
            <a:avLst/>
          </a:prstGeom>
        </p:spPr>
      </p:pic>
      <p:grpSp>
        <p:nvGrpSpPr>
          <p:cNvPr id="23" name="Graphic 4">
            <a:extLst>
              <a:ext uri="{FF2B5EF4-FFF2-40B4-BE49-F238E27FC236}">
                <a16:creationId xmlns:a16="http://schemas.microsoft.com/office/drawing/2014/main" id="{9D0E8401-8A20-7D51-1AD9-19A5A8382696}"/>
              </a:ext>
            </a:extLst>
          </p:cNvPr>
          <p:cNvGrpSpPr/>
          <p:nvPr/>
        </p:nvGrpSpPr>
        <p:grpSpPr>
          <a:xfrm>
            <a:off x="1355661" y="5615290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78DF8B89-4D99-D8DC-38D9-5C8DC971D6B5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05B2FF96-6EDF-34FA-FB29-706189682073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78D6D612-4968-ABE3-F904-FF7790943D6A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3" name="TextBox 38">
            <a:extLst>
              <a:ext uri="{FF2B5EF4-FFF2-40B4-BE49-F238E27FC236}">
                <a16:creationId xmlns:a16="http://schemas.microsoft.com/office/drawing/2014/main" id="{D3C4794A-FDB1-EC8C-C160-8A75963CACEB}"/>
              </a:ext>
            </a:extLst>
          </p:cNvPr>
          <p:cNvSpPr/>
          <p:nvPr/>
        </p:nvSpPr>
        <p:spPr>
          <a:xfrm>
            <a:off x="4685024" y="574031"/>
            <a:ext cx="5409614" cy="1225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pt-BR" sz="2000" b="1" dirty="0">
                <a:ea typeface="DejaVu Sans"/>
              </a:rPr>
              <a:t>Certificação Lixo Zero</a:t>
            </a:r>
            <a:endParaRPr lang="pt-BR" sz="2000" dirty="0"/>
          </a:p>
          <a:p>
            <a:pPr defTabSz="914400">
              <a:lnSpc>
                <a:spcPct val="100000"/>
              </a:lnSpc>
            </a:pPr>
            <a:endParaRPr lang="pt-BR" sz="1400" b="0" u="none" strike="noStrike" dirty="0">
              <a:effectLst/>
              <a:uFillTx/>
              <a:latin typeface="+mj-lt"/>
              <a:ea typeface="Arial"/>
            </a:endParaRPr>
          </a:p>
          <a:p>
            <a:pPr defTabSz="914400">
              <a:lnSpc>
                <a:spcPct val="100000"/>
              </a:lnSpc>
            </a:pPr>
            <a:r>
              <a:rPr lang="pt-BR" sz="1400" b="0" u="none" strike="noStrike" dirty="0">
                <a:effectLst/>
                <a:uFillTx/>
                <a:latin typeface="+mj-lt"/>
                <a:ea typeface="Arial"/>
              </a:rPr>
              <a:t>A Cagece recebeu a Certificação Lixo Zero da obra de Recuperação do Interceptor Leste. Foi a primeira obra de infraestrutura e de uma empresa de saneamento a conquistar essa certificação no Brasil. </a:t>
            </a:r>
            <a:endParaRPr lang="pt-BR" sz="1400" b="0" u="none" strike="noStrike" dirty="0">
              <a:effectLst/>
              <a:uFillTx/>
              <a:latin typeface="+mj-lt"/>
            </a:endParaRPr>
          </a:p>
          <a:p>
            <a:pPr defTabSz="914400">
              <a:lnSpc>
                <a:spcPct val="100000"/>
              </a:lnSpc>
            </a:pPr>
            <a:endParaRPr lang="pt-BR" sz="2000" b="0" u="none" strike="noStrike" dirty="0">
              <a:effectLst/>
              <a:uFillTx/>
              <a:latin typeface="+mj-lt"/>
            </a:endParaRPr>
          </a:p>
        </p:txBody>
      </p:sp>
      <p:pic>
        <p:nvPicPr>
          <p:cNvPr id="6" name="Imagem 1">
            <a:extLst>
              <a:ext uri="{FF2B5EF4-FFF2-40B4-BE49-F238E27FC236}">
                <a16:creationId xmlns:a16="http://schemas.microsoft.com/office/drawing/2014/main" id="{D6FC788B-33A9-F515-B41B-36440F70D6E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746246" y="2035021"/>
            <a:ext cx="3240618" cy="4713116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F927B30-2525-68B5-BB40-00D00DFFFA89}"/>
              </a:ext>
            </a:extLst>
          </p:cNvPr>
          <p:cNvGrpSpPr/>
          <p:nvPr/>
        </p:nvGrpSpPr>
        <p:grpSpPr>
          <a:xfrm>
            <a:off x="8315330" y="2035022"/>
            <a:ext cx="1370933" cy="1761486"/>
            <a:chOff x="8408334" y="2035021"/>
            <a:chExt cx="2374861" cy="3051415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94B0EBE-2EFC-19A6-4D1F-F6349619B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3596" y="2035021"/>
              <a:ext cx="2369599" cy="855010"/>
            </a:xfrm>
            <a:prstGeom prst="rect">
              <a:avLst/>
            </a:prstGeom>
            <a:solidFill>
              <a:srgbClr val="0056A5"/>
            </a:solidFill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BAF7985B-DF76-DD78-8C22-54BD94081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08336" y="3110284"/>
              <a:ext cx="2374858" cy="901519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E576686B-F703-E244-76BB-0434B2DEF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08334" y="4232056"/>
              <a:ext cx="2374858" cy="854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7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2097D2-B472-7B94-62D6-8284FA3CD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F3240033-4EDB-DFA5-D92E-7079E9A39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A377B3F5-1D2A-9E8E-93A7-B4355A751113}"/>
              </a:ext>
            </a:extLst>
          </p:cNvPr>
          <p:cNvGrpSpPr/>
          <p:nvPr/>
        </p:nvGrpSpPr>
        <p:grpSpPr>
          <a:xfrm>
            <a:off x="10650287" y="495172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53720F6-D7CC-5751-3E47-62CCC2485F23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15D49E2-0571-2D67-C99F-325D6CD9E34D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BFE8811-1580-9345-6B21-A01A8379554F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B4F1139-5FF4-455C-A082-FE8990929B73}"/>
              </a:ext>
            </a:extLst>
          </p:cNvPr>
          <p:cNvSpPr txBox="1"/>
          <p:nvPr/>
        </p:nvSpPr>
        <p:spPr>
          <a:xfrm>
            <a:off x="476359" y="447768"/>
            <a:ext cx="11715641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Por que o Saneamento é Climático?</a:t>
            </a: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8125C144-1EA4-20B5-4834-B3B345E178CD}"/>
              </a:ext>
            </a:extLst>
          </p:cNvPr>
          <p:cNvGrpSpPr/>
          <p:nvPr/>
        </p:nvGrpSpPr>
        <p:grpSpPr>
          <a:xfrm rot="15300000">
            <a:off x="10064512" y="5685974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62A0BA5A-C1BA-376F-4EA2-01BE1FEC6262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D2FA00C1-A123-9EBF-5B42-989F1C740119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00057F29-DD97-47D1-0AF9-098D67D5F825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9DC6BAA3-CE76-0FC3-B4BB-6BACD07063BE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71E415F4-9ABB-D539-4458-9089CD3023A5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85AB722-3027-2E39-C25F-F8501CDEE6F6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B62A30E6-4B9F-5D1D-C09E-E9DED2D1550C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42D523B-092C-304A-149C-AA4711CB90FE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4E83C5DB-BEBE-AF95-3C50-44CB921EF055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F4DE843F-08EA-DA9A-4D78-0F3FDA72DED7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8A5ABD63-834B-AC93-ED42-428001409822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21E91F4A-6E3D-81F5-426D-DD0F22D239A8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450652F5-2F4E-BF2B-65C7-CC3F0240907B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6BBC7CA-A9B4-6C73-47E7-33A5AB50B0DD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CA94CF3-6644-03B9-FCE6-8ED4F3EFA09C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32647401-849A-3A94-0045-C943EFE8B85F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E3A399C6-6A34-FC41-278A-756C2CD5E1AD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B2BDC69F-191A-C433-B9B8-A790C57A6E57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DFED880A-61EA-82FD-627F-8A24AAC3A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92" y="1625601"/>
            <a:ext cx="5436961" cy="302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EA2E2D6-93A8-0633-F2E0-C07AED19FA71}"/>
              </a:ext>
            </a:extLst>
          </p:cNvPr>
          <p:cNvSpPr txBox="1"/>
          <p:nvPr/>
        </p:nvSpPr>
        <p:spPr>
          <a:xfrm>
            <a:off x="3146212" y="5232399"/>
            <a:ext cx="58995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/>
              <a:t>Ciclone deixa 22 mortos e causa enchentes na Região Sul.</a:t>
            </a:r>
            <a:endParaRPr lang="pt-BR" sz="25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3215B27-90A2-E34A-C1D5-AEB8DEB75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6" y="1625601"/>
            <a:ext cx="5018404" cy="30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56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520DA-28BA-7C25-7F40-33F9CCB43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6">
            <a:extLst>
              <a:ext uri="{FF2B5EF4-FFF2-40B4-BE49-F238E27FC236}">
                <a16:creationId xmlns:a16="http://schemas.microsoft.com/office/drawing/2014/main" id="{5B316DD2-97F2-4A21-D26E-FF45F1721852}"/>
              </a:ext>
            </a:extLst>
          </p:cNvPr>
          <p:cNvSpPr/>
          <p:nvPr/>
        </p:nvSpPr>
        <p:spPr>
          <a:xfrm>
            <a:off x="-1" y="0"/>
            <a:ext cx="3840481" cy="6869551"/>
          </a:xfrm>
          <a:prstGeom prst="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4" name="Graphic 27">
            <a:extLst>
              <a:ext uri="{FF2B5EF4-FFF2-40B4-BE49-F238E27FC236}">
                <a16:creationId xmlns:a16="http://schemas.microsoft.com/office/drawing/2014/main" id="{68A9AE7E-3715-11AE-BBE2-18255B93E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FCBAA3-C788-8D64-D2F0-734963263A03}"/>
              </a:ext>
            </a:extLst>
          </p:cNvPr>
          <p:cNvSpPr txBox="1"/>
          <p:nvPr/>
        </p:nvSpPr>
        <p:spPr>
          <a:xfrm>
            <a:off x="469945" y="728949"/>
            <a:ext cx="3745133" cy="1740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200" b="1" spc="-150" dirty="0">
                <a:solidFill>
                  <a:schemeClr val="bg1"/>
                </a:solidFill>
              </a:rPr>
              <a:t>Destaque de obras</a:t>
            </a:r>
            <a:endParaRPr lang="en-BR" sz="5200" spc="-150" dirty="0">
              <a:solidFill>
                <a:schemeClr val="bg1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93757B8-2984-4F80-F805-DAB53A82325E}"/>
              </a:ext>
            </a:extLst>
          </p:cNvPr>
          <p:cNvSpPr txBox="1"/>
          <p:nvPr/>
        </p:nvSpPr>
        <p:spPr>
          <a:xfrm>
            <a:off x="469945" y="2596773"/>
            <a:ext cx="29653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spc="-150" dirty="0">
                <a:solidFill>
                  <a:schemeClr val="bg1"/>
                </a:solidFill>
              </a:rPr>
              <a:t>FORTALEZA</a:t>
            </a:r>
          </a:p>
          <a:p>
            <a:r>
              <a:rPr lang="pt-BR" sz="2600" spc="-150" dirty="0">
                <a:solidFill>
                  <a:schemeClr val="bg1"/>
                </a:solidFill>
              </a:rPr>
              <a:t>Reabilitação do Interceptor Leste por Método Não Destrutivo (MND)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65D81D9-D011-FEB0-AC99-38D45E388F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20" r="22620"/>
          <a:stretch/>
        </p:blipFill>
        <p:spPr>
          <a:xfrm>
            <a:off x="4028322" y="403002"/>
            <a:ext cx="4473016" cy="5452765"/>
          </a:xfrm>
          <a:prstGeom prst="roundRect">
            <a:avLst/>
          </a:prstGeom>
        </p:spPr>
      </p:pic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B050CB37-337E-C833-7B75-6D2DDF4BF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444869"/>
              </p:ext>
            </p:extLst>
          </p:nvPr>
        </p:nvGraphicFramePr>
        <p:xfrm>
          <a:off x="7388701" y="2962615"/>
          <a:ext cx="4333354" cy="2499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09231">
                  <a:extLst>
                    <a:ext uri="{9D8B030D-6E8A-4147-A177-3AD203B41FA5}">
                      <a16:colId xmlns:a16="http://schemas.microsoft.com/office/drawing/2014/main" val="1291542247"/>
                    </a:ext>
                  </a:extLst>
                </a:gridCol>
                <a:gridCol w="2624123">
                  <a:extLst>
                    <a:ext uri="{9D8B030D-6E8A-4147-A177-3AD203B41FA5}">
                      <a16:colId xmlns:a16="http://schemas.microsoft.com/office/drawing/2014/main" val="3678079019"/>
                    </a:ext>
                  </a:extLst>
                </a:gridCol>
              </a:tblGrid>
              <a:tr h="269661"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effectLst/>
                        </a:rPr>
                        <a:t>INFORMAÇÕES DE CONTRATO</a:t>
                      </a:r>
                      <a:endParaRPr lang="pt-BR" sz="1400" b="1" dirty="0">
                        <a:effectLst/>
                        <a:latin typeface="Soleto" panose="020B0606020203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865326"/>
                  </a:ext>
                </a:extLst>
              </a:tr>
              <a:tr h="835950"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>
                          <a:effectLst/>
                        </a:rPr>
                        <a:t>EMPREENDIMENTO</a:t>
                      </a:r>
                      <a:endParaRPr lang="pt-BR" sz="1400" b="1" dirty="0">
                        <a:effectLst/>
                        <a:latin typeface="Soleto" panose="020B0606020203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Serviço de Reabilitação de rede de esgoto, por </a:t>
                      </a:r>
                      <a:r>
                        <a:rPr lang="pt-BR" sz="14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Mét</a:t>
                      </a:r>
                      <a:r>
                        <a:rPr lang="pt-BR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 Não Dest. (MND) - CIPP por cura </a:t>
                      </a:r>
                      <a:r>
                        <a:rPr lang="pt-BR" sz="14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utravioleta</a:t>
                      </a:r>
                      <a:r>
                        <a:rPr lang="pt-BR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(UV) do interceptor leste (IL) </a:t>
                      </a:r>
                    </a:p>
                    <a:p>
                      <a:pPr algn="l"/>
                      <a:endParaRPr lang="pt-B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48190832"/>
                  </a:ext>
                </a:extLst>
              </a:tr>
              <a:tr h="458424"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>
                          <a:effectLst/>
                        </a:rPr>
                        <a:t>POPULAÇÃO BENEFICIADA</a:t>
                      </a:r>
                      <a:endParaRPr lang="pt-BR" sz="1400" b="1" dirty="0">
                        <a:effectLst/>
                        <a:latin typeface="Soleto" panose="020B0606020203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effectLst/>
                        </a:rPr>
                        <a:t>559.031 pessoas</a:t>
                      </a:r>
                      <a:endParaRPr lang="pt-BR" sz="1400" dirty="0">
                        <a:effectLst/>
                        <a:latin typeface="Soleto" panose="020B0606020203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23365749"/>
                  </a:ext>
                </a:extLst>
              </a:tr>
              <a:tr h="458424"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>
                          <a:effectLst/>
                        </a:rPr>
                        <a:t>VALOR DO INVESTIMENTO</a:t>
                      </a:r>
                      <a:endParaRPr lang="pt-BR" sz="1400" b="1" dirty="0">
                        <a:effectLst/>
                        <a:latin typeface="Soleto" panose="020B0606020203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806065" algn="ctr"/>
                          <a:tab pos="5612130" algn="r"/>
                          <a:tab pos="449580" algn="l"/>
                        </a:tabLst>
                      </a:pPr>
                      <a:r>
                        <a:rPr lang="pt-BR" sz="1400" dirty="0">
                          <a:effectLst/>
                        </a:rPr>
                        <a:t> R$ 120.438.815,07</a:t>
                      </a:r>
                      <a:endParaRPr lang="pt-BR" sz="1400" dirty="0">
                        <a:effectLst/>
                        <a:latin typeface="Soleto" panose="020B0606020203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082621642"/>
                  </a:ext>
                </a:extLst>
              </a:tr>
            </a:tbl>
          </a:graphicData>
        </a:graphic>
      </p:graphicFrame>
      <p:pic>
        <p:nvPicPr>
          <p:cNvPr id="22" name="Imagem 21">
            <a:extLst>
              <a:ext uri="{FF2B5EF4-FFF2-40B4-BE49-F238E27FC236}">
                <a16:creationId xmlns:a16="http://schemas.microsoft.com/office/drawing/2014/main" id="{BC13BEF5-6CB7-4B0A-E907-6AFF5A0B34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88" t="29730" r="8888" b="28014"/>
          <a:stretch/>
        </p:blipFill>
        <p:spPr>
          <a:xfrm>
            <a:off x="8501338" y="6045181"/>
            <a:ext cx="3204023" cy="537883"/>
          </a:xfrm>
          <a:prstGeom prst="rect">
            <a:avLst/>
          </a:prstGeom>
        </p:spPr>
      </p:pic>
      <p:grpSp>
        <p:nvGrpSpPr>
          <p:cNvPr id="23" name="Graphic 4">
            <a:extLst>
              <a:ext uri="{FF2B5EF4-FFF2-40B4-BE49-F238E27FC236}">
                <a16:creationId xmlns:a16="http://schemas.microsoft.com/office/drawing/2014/main" id="{9D0E8401-8A20-7D51-1AD9-19A5A8382696}"/>
              </a:ext>
            </a:extLst>
          </p:cNvPr>
          <p:cNvGrpSpPr/>
          <p:nvPr/>
        </p:nvGrpSpPr>
        <p:grpSpPr>
          <a:xfrm>
            <a:off x="1355661" y="5615290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78DF8B89-4D99-D8DC-38D9-5C8DC971D6B5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05B2FF96-6EDF-34FA-FB29-706189682073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78D6D612-4968-ABE3-F904-FF7790943D6A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209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AFFC9-E989-B817-6C53-DD3381690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6">
            <a:extLst>
              <a:ext uri="{FF2B5EF4-FFF2-40B4-BE49-F238E27FC236}">
                <a16:creationId xmlns:a16="http://schemas.microsoft.com/office/drawing/2014/main" id="{DD58E94C-9F14-E794-DC92-3D6E17B4F77E}"/>
              </a:ext>
            </a:extLst>
          </p:cNvPr>
          <p:cNvSpPr/>
          <p:nvPr/>
        </p:nvSpPr>
        <p:spPr>
          <a:xfrm>
            <a:off x="-1" y="0"/>
            <a:ext cx="4851134" cy="6869551"/>
          </a:xfrm>
          <a:prstGeom prst="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4" name="Graphic 27">
            <a:extLst>
              <a:ext uri="{FF2B5EF4-FFF2-40B4-BE49-F238E27FC236}">
                <a16:creationId xmlns:a16="http://schemas.microsoft.com/office/drawing/2014/main" id="{E0F25644-8DAF-FE88-0B83-092064D6E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381C85-17DF-3207-25C8-23122CABF314}"/>
              </a:ext>
            </a:extLst>
          </p:cNvPr>
          <p:cNvSpPr txBox="1"/>
          <p:nvPr/>
        </p:nvSpPr>
        <p:spPr>
          <a:xfrm>
            <a:off x="469945" y="728949"/>
            <a:ext cx="421507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200" b="1" spc="-150" dirty="0">
                <a:solidFill>
                  <a:schemeClr val="bg1"/>
                </a:solidFill>
              </a:rPr>
              <a:t>Inovações em Tecnologias Verdes (</a:t>
            </a:r>
            <a:r>
              <a:rPr lang="pt-BR" sz="5200" b="1" spc="-150" dirty="0" err="1">
                <a:solidFill>
                  <a:schemeClr val="bg1"/>
                </a:solidFill>
              </a:rPr>
              <a:t>SbN</a:t>
            </a:r>
            <a:r>
              <a:rPr lang="pt-BR" sz="5200" b="1" spc="-150" dirty="0">
                <a:solidFill>
                  <a:schemeClr val="bg1"/>
                </a:solidFill>
              </a:rPr>
              <a:t>)</a:t>
            </a:r>
            <a:endParaRPr lang="en-BR" sz="5200" spc="-150" dirty="0">
              <a:solidFill>
                <a:schemeClr val="bg1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5611CDB-2C50-CC2C-BC68-6D3DF2B26524}"/>
              </a:ext>
            </a:extLst>
          </p:cNvPr>
          <p:cNvSpPr txBox="1"/>
          <p:nvPr/>
        </p:nvSpPr>
        <p:spPr>
          <a:xfrm>
            <a:off x="469945" y="3195470"/>
            <a:ext cx="320690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spc="-150" dirty="0">
                <a:solidFill>
                  <a:schemeClr val="bg1"/>
                </a:solidFill>
              </a:rPr>
              <a:t>PROJETO DE FORNECIMENTO E VENDA DE ENERGIA RENOVÁVEL 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F4020EF2-5319-01DA-426B-1AC1464781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501338" y="6045181"/>
            <a:ext cx="3204023" cy="537883"/>
          </a:xfrm>
          <a:prstGeom prst="rect">
            <a:avLst/>
          </a:prstGeom>
        </p:spPr>
      </p:pic>
      <p:grpSp>
        <p:nvGrpSpPr>
          <p:cNvPr id="23" name="Graphic 4">
            <a:extLst>
              <a:ext uri="{FF2B5EF4-FFF2-40B4-BE49-F238E27FC236}">
                <a16:creationId xmlns:a16="http://schemas.microsoft.com/office/drawing/2014/main" id="{E5C7DEB1-B5D4-B0B0-90DD-309C47AA8E2D}"/>
              </a:ext>
            </a:extLst>
          </p:cNvPr>
          <p:cNvGrpSpPr/>
          <p:nvPr/>
        </p:nvGrpSpPr>
        <p:grpSpPr>
          <a:xfrm>
            <a:off x="2159603" y="5615290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B6E6449E-9B04-6D11-17C7-738C2E04E947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77069D0E-0082-5AE3-4876-34E5575BED4F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D4564ACF-8201-72A4-66A1-D12D066E1AA5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254B840-8A93-A0C3-6E3E-7F91EAA8BEAC}"/>
              </a:ext>
            </a:extLst>
          </p:cNvPr>
          <p:cNvGrpSpPr/>
          <p:nvPr/>
        </p:nvGrpSpPr>
        <p:grpSpPr>
          <a:xfrm>
            <a:off x="10305396" y="3526061"/>
            <a:ext cx="1267659" cy="2292276"/>
            <a:chOff x="10378003" y="2448512"/>
            <a:chExt cx="1073184" cy="1940612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8ACFE386-3525-C2E3-912E-DBFDC2C25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78003" y="3449392"/>
              <a:ext cx="1073184" cy="407391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8A1EEE66-CDF6-823C-A8CD-91DC999A8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8003" y="2956654"/>
              <a:ext cx="1073184" cy="411671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82DA5A00-87C3-4EB7-5306-D80E7149D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78003" y="3937849"/>
              <a:ext cx="1061550" cy="451275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58A5841B-5E9C-2DE7-12A3-DFE7D99BA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78003" y="2448512"/>
              <a:ext cx="1073184" cy="427075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62988F4-A491-59F9-CBF2-70CEA8252FA7}"/>
              </a:ext>
            </a:extLst>
          </p:cNvPr>
          <p:cNvGrpSpPr/>
          <p:nvPr/>
        </p:nvGrpSpPr>
        <p:grpSpPr>
          <a:xfrm>
            <a:off x="5965484" y="352611"/>
            <a:ext cx="4104512" cy="5465726"/>
            <a:chOff x="6360286" y="40712"/>
            <a:chExt cx="4589589" cy="6111673"/>
          </a:xfrm>
        </p:grpSpPr>
        <p:pic>
          <p:nvPicPr>
            <p:cNvPr id="13" name="Imagem 23">
              <a:extLst>
                <a:ext uri="{FF2B5EF4-FFF2-40B4-BE49-F238E27FC236}">
                  <a16:creationId xmlns:a16="http://schemas.microsoft.com/office/drawing/2014/main" id="{38DC3885-4D87-7C20-5A77-4119A03DFD10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6360286" y="40712"/>
              <a:ext cx="4589588" cy="3026046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4" name="Imagem 25">
              <a:extLst>
                <a:ext uri="{FF2B5EF4-FFF2-40B4-BE49-F238E27FC236}">
                  <a16:creationId xmlns:a16="http://schemas.microsoft.com/office/drawing/2014/main" id="{92263A13-06B9-8546-8380-F3C3FFB61CFF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6360287" y="3195470"/>
              <a:ext cx="4589588" cy="2956915"/>
            </a:xfrm>
            <a:prstGeom prst="rect">
              <a:avLst/>
            </a:prstGeom>
            <a:noFill/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32437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FEE26-E3BD-F0AE-2667-93B643B18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6">
            <a:extLst>
              <a:ext uri="{FF2B5EF4-FFF2-40B4-BE49-F238E27FC236}">
                <a16:creationId xmlns:a16="http://schemas.microsoft.com/office/drawing/2014/main" id="{032E2CF5-A994-E2F5-97FE-9584B5C57C8C}"/>
              </a:ext>
            </a:extLst>
          </p:cNvPr>
          <p:cNvSpPr/>
          <p:nvPr/>
        </p:nvSpPr>
        <p:spPr>
          <a:xfrm>
            <a:off x="-1" y="0"/>
            <a:ext cx="4851134" cy="6869551"/>
          </a:xfrm>
          <a:prstGeom prst="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4" name="Graphic 27">
            <a:extLst>
              <a:ext uri="{FF2B5EF4-FFF2-40B4-BE49-F238E27FC236}">
                <a16:creationId xmlns:a16="http://schemas.microsoft.com/office/drawing/2014/main" id="{C3935939-364B-6267-854B-355D999D0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285DD9-114C-0BF0-9DBA-F696CA597E3E}"/>
              </a:ext>
            </a:extLst>
          </p:cNvPr>
          <p:cNvSpPr txBox="1"/>
          <p:nvPr/>
        </p:nvSpPr>
        <p:spPr>
          <a:xfrm>
            <a:off x="469945" y="728949"/>
            <a:ext cx="42150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200" b="1" spc="-150" dirty="0">
                <a:solidFill>
                  <a:schemeClr val="bg1"/>
                </a:solidFill>
              </a:rPr>
              <a:t>Inovações Sociais</a:t>
            </a:r>
            <a:endParaRPr lang="en-BR" sz="5200" spc="-150" dirty="0">
              <a:solidFill>
                <a:schemeClr val="bg1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790DDF80-8BE6-97AB-3DBD-79BF8120E3D9}"/>
              </a:ext>
            </a:extLst>
          </p:cNvPr>
          <p:cNvSpPr txBox="1"/>
          <p:nvPr/>
        </p:nvSpPr>
        <p:spPr>
          <a:xfrm>
            <a:off x="469945" y="2490593"/>
            <a:ext cx="32069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spc="-150" dirty="0">
                <a:solidFill>
                  <a:schemeClr val="bg1"/>
                </a:solidFill>
              </a:rPr>
              <a:t>RECICLOCIDADES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1FD2704-9784-82C1-B96F-D797B780BA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501338" y="6045181"/>
            <a:ext cx="3204023" cy="537883"/>
          </a:xfrm>
          <a:prstGeom prst="rect">
            <a:avLst/>
          </a:prstGeom>
        </p:spPr>
      </p:pic>
      <p:grpSp>
        <p:nvGrpSpPr>
          <p:cNvPr id="23" name="Graphic 4">
            <a:extLst>
              <a:ext uri="{FF2B5EF4-FFF2-40B4-BE49-F238E27FC236}">
                <a16:creationId xmlns:a16="http://schemas.microsoft.com/office/drawing/2014/main" id="{920EC07C-F038-596A-4433-95385CAA8CE6}"/>
              </a:ext>
            </a:extLst>
          </p:cNvPr>
          <p:cNvGrpSpPr/>
          <p:nvPr/>
        </p:nvGrpSpPr>
        <p:grpSpPr>
          <a:xfrm>
            <a:off x="2159603" y="5615290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A90434AB-5E6E-A0F8-BAD3-81653A0CC385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B248A042-CAAC-2A02-412F-96480D1C7D3F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935596F5-C1CE-0B46-201A-3E78E1C9ED0E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pic>
        <p:nvPicPr>
          <p:cNvPr id="3" name="Imagem 46">
            <a:extLst>
              <a:ext uri="{FF2B5EF4-FFF2-40B4-BE49-F238E27FC236}">
                <a16:creationId xmlns:a16="http://schemas.microsoft.com/office/drawing/2014/main" id="{03121481-DFD2-4777-99F9-B8B07F2161F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032350" y="712462"/>
            <a:ext cx="2534650" cy="1630440"/>
          </a:xfrm>
          <a:prstGeom prst="rect">
            <a:avLst/>
          </a:prstGeom>
          <a:ln w="0">
            <a:noFill/>
          </a:ln>
        </p:spPr>
      </p:pic>
      <p:pic>
        <p:nvPicPr>
          <p:cNvPr id="6" name="Imagem 4_0">
            <a:extLst>
              <a:ext uri="{FF2B5EF4-FFF2-40B4-BE49-F238E27FC236}">
                <a16:creationId xmlns:a16="http://schemas.microsoft.com/office/drawing/2014/main" id="{1C9B8AA8-4690-25B5-CE2F-AA70357D871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173399" y="700679"/>
            <a:ext cx="1667880" cy="1625400"/>
          </a:xfrm>
          <a:prstGeom prst="rect">
            <a:avLst/>
          </a:prstGeom>
          <a:ln w="0">
            <a:noFill/>
          </a:ln>
        </p:spPr>
      </p:pic>
      <p:pic>
        <p:nvPicPr>
          <p:cNvPr id="7" name="Imagem 48">
            <a:extLst>
              <a:ext uri="{FF2B5EF4-FFF2-40B4-BE49-F238E27FC236}">
                <a16:creationId xmlns:a16="http://schemas.microsoft.com/office/drawing/2014/main" id="{BF57619D-80B7-6E34-3054-FEA481F05292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569501" y="2526813"/>
            <a:ext cx="2042499" cy="3263493"/>
          </a:xfrm>
          <a:prstGeom prst="rect">
            <a:avLst/>
          </a:prstGeom>
          <a:ln w="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B9D67B-880F-8EC3-4C29-74A870354A7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173399" y="2526813"/>
            <a:ext cx="2250927" cy="1693632"/>
          </a:xfrm>
          <a:prstGeom prst="rect">
            <a:avLst/>
          </a:prstGeom>
          <a:ln w="0"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9EF0758-0BA3-BFF5-5C08-F0B08525FE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6663" y="688368"/>
            <a:ext cx="1383013" cy="56489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82FFB1A-6599-21D7-8003-92D4C15E48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6663" y="1327042"/>
            <a:ext cx="1382119" cy="56184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93B81C7-DB30-3916-611A-CD912F98D1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6663" y="1989489"/>
            <a:ext cx="1382119" cy="52178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75FA998D-FB85-884B-46D7-25411E82F2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6663" y="2604449"/>
            <a:ext cx="1382119" cy="564552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B45C881-8388-A85A-F96F-61C0BE7BD8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6664" y="3233336"/>
            <a:ext cx="1393243" cy="544337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E7DAF9BD-22F0-FBC0-BD39-62FF41E547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36664" y="3868960"/>
            <a:ext cx="1393243" cy="57256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DDD3654A-B194-4E20-C0A7-CA4FE3A260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36664" y="4554467"/>
            <a:ext cx="1382119" cy="627133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00EA0DE6-7608-4E6C-A055-C9E96C523F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36663" y="5259068"/>
            <a:ext cx="1382119" cy="559276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C8E1A2D6-994A-E566-7BF4-268EF337B8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46770" y="4421179"/>
            <a:ext cx="3477556" cy="2303533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EECEA44D-7400-0C49-79AB-6370133D87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21343" y="3177803"/>
            <a:ext cx="2367751" cy="35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52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551A0-E6FC-49EB-940B-925A96B36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6">
            <a:extLst>
              <a:ext uri="{FF2B5EF4-FFF2-40B4-BE49-F238E27FC236}">
                <a16:creationId xmlns:a16="http://schemas.microsoft.com/office/drawing/2014/main" id="{A4988866-9993-BBEC-7C85-0446F17E56C2}"/>
              </a:ext>
            </a:extLst>
          </p:cNvPr>
          <p:cNvSpPr/>
          <p:nvPr/>
        </p:nvSpPr>
        <p:spPr>
          <a:xfrm>
            <a:off x="-1" y="0"/>
            <a:ext cx="4851134" cy="6869551"/>
          </a:xfrm>
          <a:prstGeom prst="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4" name="Graphic 27">
            <a:extLst>
              <a:ext uri="{FF2B5EF4-FFF2-40B4-BE49-F238E27FC236}">
                <a16:creationId xmlns:a16="http://schemas.microsoft.com/office/drawing/2014/main" id="{8B6E8C67-A895-4BBD-AEAF-E19B3DA9F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C54479-34A6-3D43-62D0-74B41DC05F87}"/>
              </a:ext>
            </a:extLst>
          </p:cNvPr>
          <p:cNvSpPr txBox="1"/>
          <p:nvPr/>
        </p:nvSpPr>
        <p:spPr>
          <a:xfrm>
            <a:off x="469945" y="728949"/>
            <a:ext cx="421507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200" b="1" spc="-150" dirty="0">
                <a:solidFill>
                  <a:schemeClr val="bg1"/>
                </a:solidFill>
              </a:rPr>
              <a:t>Inovações</a:t>
            </a:r>
            <a:br>
              <a:rPr lang="pt-BR" sz="5200" b="1" spc="-150" dirty="0">
                <a:solidFill>
                  <a:schemeClr val="bg1"/>
                </a:solidFill>
              </a:rPr>
            </a:br>
            <a:r>
              <a:rPr lang="pt-BR" sz="5200" b="1" spc="-150" dirty="0">
                <a:solidFill>
                  <a:schemeClr val="bg1"/>
                </a:solidFill>
              </a:rPr>
              <a:t>em Economia Circular</a:t>
            </a:r>
            <a:endParaRPr lang="en-BR" sz="5200" spc="-150" dirty="0">
              <a:solidFill>
                <a:schemeClr val="bg1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86D0EE7-6356-23A9-8BB9-B5B77152A3FC}"/>
              </a:ext>
            </a:extLst>
          </p:cNvPr>
          <p:cNvSpPr txBox="1"/>
          <p:nvPr/>
        </p:nvSpPr>
        <p:spPr>
          <a:xfrm>
            <a:off x="469945" y="3195470"/>
            <a:ext cx="320690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spc="-150" dirty="0">
                <a:solidFill>
                  <a:schemeClr val="bg1"/>
                </a:solidFill>
              </a:rPr>
              <a:t>USINA MODELO DE GERAÇÃO DE ENERGIA A PARTIR DO LODO E BIOGÁS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C4E6BE89-E6BC-6336-4B28-23771252B2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501338" y="6045181"/>
            <a:ext cx="3204023" cy="537883"/>
          </a:xfrm>
          <a:prstGeom prst="rect">
            <a:avLst/>
          </a:prstGeom>
        </p:spPr>
      </p:pic>
      <p:grpSp>
        <p:nvGrpSpPr>
          <p:cNvPr id="23" name="Graphic 4">
            <a:extLst>
              <a:ext uri="{FF2B5EF4-FFF2-40B4-BE49-F238E27FC236}">
                <a16:creationId xmlns:a16="http://schemas.microsoft.com/office/drawing/2014/main" id="{0988DEB7-3D03-DF6D-FEAF-954CC50BABE6}"/>
              </a:ext>
            </a:extLst>
          </p:cNvPr>
          <p:cNvGrpSpPr/>
          <p:nvPr/>
        </p:nvGrpSpPr>
        <p:grpSpPr>
          <a:xfrm>
            <a:off x="2159603" y="5615290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B8866F97-752F-0C74-9221-A9BD4888D0C9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E1B105AC-B51C-E8C5-0A6D-024D12D45588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EA6EA16B-58E2-5988-59D3-C0BF3FC0C815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pic>
        <p:nvPicPr>
          <p:cNvPr id="3" name="Imagem 33">
            <a:extLst>
              <a:ext uri="{FF2B5EF4-FFF2-40B4-BE49-F238E27FC236}">
                <a16:creationId xmlns:a16="http://schemas.microsoft.com/office/drawing/2014/main" id="{1B337FFE-88F0-4807-2A96-31CF6928000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914091" y="274936"/>
            <a:ext cx="6926577" cy="3782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16">
            <a:extLst>
              <a:ext uri="{FF2B5EF4-FFF2-40B4-BE49-F238E27FC236}">
                <a16:creationId xmlns:a16="http://schemas.microsoft.com/office/drawing/2014/main" id="{784E67C4-072B-7E19-38A5-236995DA2DAD}"/>
              </a:ext>
            </a:extLst>
          </p:cNvPr>
          <p:cNvGrpSpPr/>
          <p:nvPr/>
        </p:nvGrpSpPr>
        <p:grpSpPr>
          <a:xfrm>
            <a:off x="5431109" y="4313155"/>
            <a:ext cx="2699640" cy="2339640"/>
            <a:chOff x="6840000" y="4320000"/>
            <a:chExt cx="2699640" cy="2339640"/>
          </a:xfrm>
        </p:grpSpPr>
        <p:sp>
          <p:nvSpPr>
            <p:cNvPr id="7" name="Freeform 1">
              <a:extLst>
                <a:ext uri="{FF2B5EF4-FFF2-40B4-BE49-F238E27FC236}">
                  <a16:creationId xmlns:a16="http://schemas.microsoft.com/office/drawing/2014/main" id="{1B5280D4-9EE1-CA30-67BB-4CD079C3B3B3}"/>
                </a:ext>
              </a:extLst>
            </p:cNvPr>
            <p:cNvSpPr/>
            <p:nvPr/>
          </p:nvSpPr>
          <p:spPr>
            <a:xfrm>
              <a:off x="6840000" y="4320000"/>
              <a:ext cx="2699640" cy="2339640"/>
            </a:xfrm>
            <a:custGeom>
              <a:avLst/>
              <a:gdLst>
                <a:gd name="textAreaLeft" fmla="*/ 0 w 2699640"/>
                <a:gd name="textAreaRight" fmla="*/ 2700360 w 2699640"/>
                <a:gd name="textAreaTop" fmla="*/ 0 h 2339640"/>
                <a:gd name="textAreaBottom" fmla="*/ 2340360 h 233964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407" y="0"/>
                  </a:moveTo>
                  <a:lnTo>
                    <a:pt x="772393" y="0"/>
                  </a:lnTo>
                  <a:cubicBezTo>
                    <a:pt x="783109" y="0"/>
                    <a:pt x="793387" y="4257"/>
                    <a:pt x="800965" y="11835"/>
                  </a:cubicBezTo>
                  <a:cubicBezTo>
                    <a:pt x="808543" y="19413"/>
                    <a:pt x="812800" y="29691"/>
                    <a:pt x="812800" y="40407"/>
                  </a:cubicBezTo>
                  <a:lnTo>
                    <a:pt x="812800" y="772393"/>
                  </a:lnTo>
                  <a:cubicBezTo>
                    <a:pt x="812800" y="783109"/>
                    <a:pt x="808543" y="793387"/>
                    <a:pt x="800965" y="800965"/>
                  </a:cubicBezTo>
                  <a:cubicBezTo>
                    <a:pt x="793387" y="808543"/>
                    <a:pt x="783109" y="812800"/>
                    <a:pt x="772393" y="812800"/>
                  </a:cubicBezTo>
                  <a:lnTo>
                    <a:pt x="40407" y="812800"/>
                  </a:lnTo>
                  <a:cubicBezTo>
                    <a:pt x="29691" y="812800"/>
                    <a:pt x="19413" y="808543"/>
                    <a:pt x="11835" y="800965"/>
                  </a:cubicBezTo>
                  <a:cubicBezTo>
                    <a:pt x="4257" y="793387"/>
                    <a:pt x="0" y="783109"/>
                    <a:pt x="0" y="772393"/>
                  </a:cubicBezTo>
                  <a:lnTo>
                    <a:pt x="0" y="40407"/>
                  </a:lnTo>
                  <a:cubicBezTo>
                    <a:pt x="0" y="29691"/>
                    <a:pt x="4257" y="19413"/>
                    <a:pt x="11835" y="11835"/>
                  </a:cubicBezTo>
                  <a:cubicBezTo>
                    <a:pt x="19413" y="4257"/>
                    <a:pt x="29691" y="0"/>
                    <a:pt x="40407" y="0"/>
                  </a:cubicBezTo>
                  <a:close/>
                </a:path>
              </a:pathLst>
            </a:custGeom>
            <a:blipFill rotWithShape="0">
              <a:blip r:embed="rId6"/>
              <a:srcRect/>
              <a:stretch/>
            </a:blipFill>
            <a:ln w="76200" cap="rnd">
              <a:solidFill>
                <a:srgbClr val="F59D1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pt-BR" sz="1800" b="0" strike="noStrike" spc="-1" dirty="0">
                <a:solidFill>
                  <a:schemeClr val="bg1"/>
                </a:solidFill>
                <a:latin typeface="Arial"/>
                <a:ea typeface="DejaVu Sans"/>
              </a:endParaRP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B82E553F-2167-37A6-71DA-3FCD80817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393" y="4889340"/>
            <a:ext cx="1267592" cy="4811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0BC3B0F-6732-B9EC-0A9A-144AEA7143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3386" y="4904298"/>
            <a:ext cx="1267592" cy="45127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2493D6A-A0BF-3D7F-519B-BDE5AED160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1338" y="4333512"/>
            <a:ext cx="1309258" cy="47087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95FD9C7-035F-F0E3-401E-7EA9FDD520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1249" y="5461830"/>
            <a:ext cx="1104274" cy="41952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C9F4BD1-CE70-A72A-D802-47814288D9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45741" y="4313155"/>
            <a:ext cx="1213959" cy="49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81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CC40E-47F7-72FD-EB3F-064D7D2C0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6">
            <a:extLst>
              <a:ext uri="{FF2B5EF4-FFF2-40B4-BE49-F238E27FC236}">
                <a16:creationId xmlns:a16="http://schemas.microsoft.com/office/drawing/2014/main" id="{82B78653-A4C9-60F0-E196-51F72A7C5A3E}"/>
              </a:ext>
            </a:extLst>
          </p:cNvPr>
          <p:cNvSpPr/>
          <p:nvPr/>
        </p:nvSpPr>
        <p:spPr>
          <a:xfrm>
            <a:off x="-1" y="0"/>
            <a:ext cx="3840481" cy="6869551"/>
          </a:xfrm>
          <a:prstGeom prst="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4" name="Graphic 27">
            <a:extLst>
              <a:ext uri="{FF2B5EF4-FFF2-40B4-BE49-F238E27FC236}">
                <a16:creationId xmlns:a16="http://schemas.microsoft.com/office/drawing/2014/main" id="{4AA6D221-A51D-96A8-7CCC-EE4F5D44C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F4325C-28B0-5011-3A40-9329200523E3}"/>
              </a:ext>
            </a:extLst>
          </p:cNvPr>
          <p:cNvSpPr txBox="1"/>
          <p:nvPr/>
        </p:nvSpPr>
        <p:spPr>
          <a:xfrm>
            <a:off x="268972" y="857683"/>
            <a:ext cx="32485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b="1" spc="-150" dirty="0">
                <a:solidFill>
                  <a:schemeClr val="bg1"/>
                </a:solidFill>
              </a:rPr>
              <a:t>Destaque de  Captação de Recursos</a:t>
            </a:r>
            <a:endParaRPr lang="en-BR" sz="3500" spc="-150" dirty="0">
              <a:solidFill>
                <a:schemeClr val="bg1"/>
              </a:solidFill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77FF9FB7-3192-096A-88E4-ADEB4E738B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501338" y="6045181"/>
            <a:ext cx="3204023" cy="537883"/>
          </a:xfrm>
          <a:prstGeom prst="rect">
            <a:avLst/>
          </a:prstGeom>
        </p:spPr>
      </p:pic>
      <p:grpSp>
        <p:nvGrpSpPr>
          <p:cNvPr id="23" name="Graphic 4">
            <a:extLst>
              <a:ext uri="{FF2B5EF4-FFF2-40B4-BE49-F238E27FC236}">
                <a16:creationId xmlns:a16="http://schemas.microsoft.com/office/drawing/2014/main" id="{4E6DA009-D6C5-9AB6-4B66-EA69DA0DB3D8}"/>
              </a:ext>
            </a:extLst>
          </p:cNvPr>
          <p:cNvGrpSpPr/>
          <p:nvPr/>
        </p:nvGrpSpPr>
        <p:grpSpPr>
          <a:xfrm>
            <a:off x="1355661" y="5615290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8D22E1D1-FFB2-BF2C-8B40-81CEBA1737E8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E89C9C96-8C9C-A242-3801-410E8EDD4D12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A831F55-B02A-DE28-AB4B-3D666A478EC7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7873351A-274F-446C-3819-9EBECBA91E82}"/>
              </a:ext>
            </a:extLst>
          </p:cNvPr>
          <p:cNvSpPr txBox="1"/>
          <p:nvPr/>
        </p:nvSpPr>
        <p:spPr>
          <a:xfrm>
            <a:off x="8623635" y="2952438"/>
            <a:ext cx="2959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Melhoria da eficiência dos serviços</a:t>
            </a:r>
          </a:p>
          <a:p>
            <a:endParaRPr lang="pt-BR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Reforço do desempenho ESG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Integração plena das questões climáticas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181CE1A-FA86-75FE-D6B9-04CA8B2689FD}"/>
              </a:ext>
            </a:extLst>
          </p:cNvPr>
          <p:cNvSpPr txBox="1"/>
          <p:nvPr/>
        </p:nvSpPr>
        <p:spPr>
          <a:xfrm>
            <a:off x="268972" y="2983215"/>
            <a:ext cx="34927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spc="-150" dirty="0">
                <a:solidFill>
                  <a:schemeClr val="bg1"/>
                </a:solidFill>
              </a:rPr>
              <a:t>Contrato </a:t>
            </a:r>
            <a:r>
              <a:rPr lang="pt-BR" sz="2600" b="1" spc="-150" dirty="0">
                <a:solidFill>
                  <a:schemeClr val="bg1"/>
                </a:solidFill>
              </a:rPr>
              <a:t>inovador</a:t>
            </a:r>
            <a:r>
              <a:rPr lang="pt-BR" sz="2600" spc="-150" dirty="0">
                <a:solidFill>
                  <a:schemeClr val="bg1"/>
                </a:solidFill>
              </a:rPr>
              <a:t> e </a:t>
            </a:r>
            <a:r>
              <a:rPr lang="pt-BR" sz="2600" b="1" spc="-150" dirty="0">
                <a:solidFill>
                  <a:schemeClr val="bg1"/>
                </a:solidFill>
              </a:rPr>
              <a:t>inédito</a:t>
            </a:r>
            <a:r>
              <a:rPr lang="pt-BR" sz="2600" spc="-150" dirty="0">
                <a:solidFill>
                  <a:schemeClr val="bg1"/>
                </a:solidFill>
              </a:rPr>
              <a:t> no Brasil com o </a:t>
            </a:r>
            <a:r>
              <a:rPr lang="pt-BR" sz="2600" b="1" spc="-150" dirty="0">
                <a:solidFill>
                  <a:schemeClr val="bg1"/>
                </a:solidFill>
              </a:rPr>
              <a:t>Grupo Agência Francesa de Desenvolvimento </a:t>
            </a:r>
            <a:r>
              <a:rPr lang="pt-BR" sz="2600" spc="-150" dirty="0">
                <a:solidFill>
                  <a:schemeClr val="bg1"/>
                </a:solidFill>
              </a:rPr>
              <a:t>(AFD).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B45B21C-4386-728A-8C9F-C71F462490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488" r="18752"/>
          <a:stretch>
            <a:fillRect/>
          </a:stretch>
        </p:blipFill>
        <p:spPr>
          <a:xfrm>
            <a:off x="4188257" y="943563"/>
            <a:ext cx="4077711" cy="4970874"/>
          </a:xfrm>
          <a:prstGeom prst="round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FBD90E6-0C14-6C04-0A20-1CB8EF6E81FE}"/>
              </a:ext>
            </a:extLst>
          </p:cNvPr>
          <p:cNvSpPr/>
          <p:nvPr/>
        </p:nvSpPr>
        <p:spPr>
          <a:xfrm>
            <a:off x="8875773" y="1455283"/>
            <a:ext cx="2455148" cy="1110560"/>
          </a:xfrm>
          <a:prstGeom prst="round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/>
              <a:t>R$ 1,2* </a:t>
            </a:r>
          </a:p>
          <a:p>
            <a:pPr algn="ctr"/>
            <a:r>
              <a:rPr lang="pt-BR" sz="3000" b="1" dirty="0"/>
              <a:t>BILHÃO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27E10D2-A774-0D6C-EEE9-DC6B570CFC7B}"/>
              </a:ext>
            </a:extLst>
          </p:cNvPr>
          <p:cNvSpPr txBox="1"/>
          <p:nvPr/>
        </p:nvSpPr>
        <p:spPr>
          <a:xfrm>
            <a:off x="4472229" y="6062224"/>
            <a:ext cx="282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*200 milhões de Euros</a:t>
            </a:r>
          </a:p>
        </p:txBody>
      </p:sp>
    </p:spTree>
    <p:extLst>
      <p:ext uri="{BB962C8B-B14F-4D97-AF65-F5344CB8AC3E}">
        <p14:creationId xmlns:p14="http://schemas.microsoft.com/office/powerpoint/2010/main" val="2130304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BE0CBB-682A-6A86-A51E-B83D6FFED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4">
            <a:extLst>
              <a:ext uri="{FF2B5EF4-FFF2-40B4-BE49-F238E27FC236}">
                <a16:creationId xmlns:a16="http://schemas.microsoft.com/office/drawing/2014/main" id="{623D4A23-555E-6EED-701D-4AA73661E728}"/>
              </a:ext>
            </a:extLst>
          </p:cNvPr>
          <p:cNvGrpSpPr/>
          <p:nvPr/>
        </p:nvGrpSpPr>
        <p:grpSpPr>
          <a:xfrm>
            <a:off x="4504644" y="5185182"/>
            <a:ext cx="3934230" cy="1455489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6D4CECD4-5825-022F-BE4C-2D269C4CD701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50C3B68-44A5-BDAC-F47C-64AE5D12E464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913E75E-B500-78A1-5142-C6EB7FC8D9E5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08AD2301-9CFF-BC9C-680F-808FCE8E2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758DDC-11CD-0030-54D5-EC08F392D42B}"/>
              </a:ext>
            </a:extLst>
          </p:cNvPr>
          <p:cNvSpPr txBox="1"/>
          <p:nvPr/>
        </p:nvSpPr>
        <p:spPr>
          <a:xfrm>
            <a:off x="476358" y="436408"/>
            <a:ext cx="7629017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Principais projetos sustentáveis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AD1C4B69-4868-A7B1-4C1F-CF2D5DB3A73F}"/>
              </a:ext>
            </a:extLst>
          </p:cNvPr>
          <p:cNvGrpSpPr/>
          <p:nvPr/>
        </p:nvGrpSpPr>
        <p:grpSpPr>
          <a:xfrm rot="15300000">
            <a:off x="9659415" y="4588665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642FB9D9-38A6-2C83-9D9F-801274D43452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DB8F5600-A915-CCDD-8A99-729B97862643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F022023-8CBD-C2A1-793E-2BB804F1E2AA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F6C879EC-BDCD-F421-0B68-B9310929E297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9117667E-FC22-996C-B439-1EC852B19454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FB84251C-46E6-32C9-244E-583BDD09AC4C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3FA1D0C8-73D7-F0AF-43CF-71DAA17AA82F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243DE71C-D739-560C-F072-DA73B21D9C97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D513978-C4A5-3E0E-EB28-719724732814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3F47E5A0-F546-D7FE-78C5-BB6A06E8647C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B664A75-4451-667E-F434-B2EA384096A7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D51B746C-EC9B-E741-C69F-2361D9E5FC1E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5125AB86-DA79-E570-0E88-56D25F96AC20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5FB8ADBC-F1FB-1023-1988-E43EA3CB4011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B390080-D117-E63E-7F8D-1AFC106A0542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24D2570D-7BD1-8437-DE50-9B3DC8A8AEE7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C497731C-B4F5-7043-24EB-290B5A2F587B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2B17CD7F-1605-A005-7514-F2847BB19F7C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FBD8AEB7-C585-2967-C9A8-15071909C5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511619" y="469329"/>
            <a:ext cx="3204023" cy="53788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400E8B6-3E7C-1072-C992-7EA40B6E7140}"/>
              </a:ext>
            </a:extLst>
          </p:cNvPr>
          <p:cNvSpPr txBox="1"/>
          <p:nvPr/>
        </p:nvSpPr>
        <p:spPr>
          <a:xfrm>
            <a:off x="465090" y="1314545"/>
            <a:ext cx="661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Usina-Modelo de Valorização Energética de Biogás e Lodo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6519811-42C6-5645-5448-3AED060E7927}"/>
              </a:ext>
            </a:extLst>
          </p:cNvPr>
          <p:cNvSpPr txBox="1"/>
          <p:nvPr/>
        </p:nvSpPr>
        <p:spPr>
          <a:xfrm>
            <a:off x="465090" y="1961303"/>
            <a:ext cx="298155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DESAFIOS E OPORTUNIDADES</a:t>
            </a:r>
          </a:p>
          <a:p>
            <a:endParaRPr lang="pt-B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39 ETEs Compactas (UASB)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16 mil m³ por 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15 </a:t>
            </a:r>
            <a:r>
              <a:rPr lang="pt-BR" sz="1600" dirty="0" err="1"/>
              <a:t>GWh</a:t>
            </a:r>
            <a:r>
              <a:rPr lang="pt-BR" sz="1600" dirty="0"/>
              <a:t> por Ano</a:t>
            </a:r>
          </a:p>
          <a:p>
            <a:endParaRPr lang="pt-BR" sz="1400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AB43793-0D89-FAB2-6DF5-DF620E32BB6C}"/>
              </a:ext>
            </a:extLst>
          </p:cNvPr>
          <p:cNvSpPr txBox="1"/>
          <p:nvPr/>
        </p:nvSpPr>
        <p:spPr>
          <a:xfrm>
            <a:off x="465090" y="5368542"/>
            <a:ext cx="2211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PARCEIROS</a:t>
            </a:r>
          </a:p>
        </p:txBody>
      </p:sp>
      <p:pic>
        <p:nvPicPr>
          <p:cNvPr id="17" name="Imagem 16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F9940BF0-4A10-CE98-092F-82CAEA892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11"/>
          <a:stretch/>
        </p:blipFill>
        <p:spPr>
          <a:xfrm>
            <a:off x="-66815" y="5766393"/>
            <a:ext cx="1930280" cy="825279"/>
          </a:xfrm>
          <a:prstGeom prst="rect">
            <a:avLst/>
          </a:prstGeom>
        </p:spPr>
      </p:pic>
      <p:pic>
        <p:nvPicPr>
          <p:cNvPr id="19" name="Imagem 1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5D5A7793-6AF5-0222-9F73-C95100D684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57" y="5909148"/>
            <a:ext cx="1892418" cy="596241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ABEB5675-823F-6283-ED56-D7FF6A2EC0BF}"/>
              </a:ext>
            </a:extLst>
          </p:cNvPr>
          <p:cNvSpPr txBox="1"/>
          <p:nvPr/>
        </p:nvSpPr>
        <p:spPr>
          <a:xfrm>
            <a:off x="465090" y="3576293"/>
            <a:ext cx="56309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IMPACTOS</a:t>
            </a:r>
          </a:p>
          <a:p>
            <a:endParaRPr lang="pt-B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Redução de 30% de toda emissão de GEE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Redução de Custos Elétrico com ETEs Sustentáveis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Patentes , Novos Negócios e Oportunidades Comerciais</a:t>
            </a:r>
          </a:p>
          <a:p>
            <a:endParaRPr lang="pt-BR" sz="1600" b="1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FC4EF69-59E1-CFE8-81A5-CAE15066D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t="4299" r="11002" b="7635"/>
          <a:stretch/>
        </p:blipFill>
        <p:spPr>
          <a:xfrm>
            <a:off x="6637723" y="1553711"/>
            <a:ext cx="5159341" cy="4155732"/>
          </a:xfrm>
          <a:prstGeom prst="roundRect">
            <a:avLst>
              <a:gd name="adj" fmla="val 8721"/>
            </a:avLst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C3A5C0A-11FB-9705-216C-2A057706E7A8}"/>
              </a:ext>
            </a:extLst>
          </p:cNvPr>
          <p:cNvSpPr txBox="1"/>
          <p:nvPr/>
        </p:nvSpPr>
        <p:spPr>
          <a:xfrm>
            <a:off x="4594804" y="1927512"/>
            <a:ext cx="2211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INVESTIMENTO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77708691-E1A8-DCA3-0CDB-F0DBAD8DF3CE}"/>
              </a:ext>
            </a:extLst>
          </p:cNvPr>
          <p:cNvSpPr/>
          <p:nvPr/>
        </p:nvSpPr>
        <p:spPr>
          <a:xfrm>
            <a:off x="4594804" y="2370168"/>
            <a:ext cx="2813322" cy="713584"/>
          </a:xfrm>
          <a:prstGeom prst="roundRect">
            <a:avLst/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/>
              <a:t>BNDES: R$ 3.392.195,95</a:t>
            </a:r>
          </a:p>
          <a:p>
            <a:r>
              <a:rPr lang="pt-BR" b="1" dirty="0" err="1"/>
              <a:t>Cagece</a:t>
            </a:r>
            <a:r>
              <a:rPr lang="pt-BR" b="1" dirty="0"/>
              <a:t>: R$ 4.861.612,47 </a:t>
            </a:r>
          </a:p>
        </p:txBody>
      </p:sp>
    </p:spTree>
    <p:extLst>
      <p:ext uri="{BB962C8B-B14F-4D97-AF65-F5344CB8AC3E}">
        <p14:creationId xmlns:p14="http://schemas.microsoft.com/office/powerpoint/2010/main" val="2778370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E262A0-8D4C-CB44-2763-D2004D568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4">
            <a:extLst>
              <a:ext uri="{FF2B5EF4-FFF2-40B4-BE49-F238E27FC236}">
                <a16:creationId xmlns:a16="http://schemas.microsoft.com/office/drawing/2014/main" id="{3E5DE416-F5C2-EFBF-FB0F-1971034286A4}"/>
              </a:ext>
            </a:extLst>
          </p:cNvPr>
          <p:cNvGrpSpPr/>
          <p:nvPr/>
        </p:nvGrpSpPr>
        <p:grpSpPr>
          <a:xfrm>
            <a:off x="-847888" y="5130574"/>
            <a:ext cx="3934230" cy="1455489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8167580B-7EEB-F840-1C03-8F1FE9A12E71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4B2C44B-D72A-58FA-AFB1-1BC7B6ED27B5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D947E49-A632-28A8-03D1-2441CBA74E57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B670B716-0299-C708-8F11-5DD517138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7F43CF-1E59-1C5D-7496-2C5E478AD14D}"/>
              </a:ext>
            </a:extLst>
          </p:cNvPr>
          <p:cNvSpPr txBox="1"/>
          <p:nvPr/>
        </p:nvSpPr>
        <p:spPr>
          <a:xfrm>
            <a:off x="476358" y="436408"/>
            <a:ext cx="7629017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Outros projetos sustentáveis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8A748F1E-0FA7-894F-F216-C68396F2FDE6}"/>
              </a:ext>
            </a:extLst>
          </p:cNvPr>
          <p:cNvGrpSpPr/>
          <p:nvPr/>
        </p:nvGrpSpPr>
        <p:grpSpPr>
          <a:xfrm rot="15300000">
            <a:off x="10182475" y="-1044116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5CE482D1-8E06-7AAD-DB82-E8383C211F9C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77FE2E2-0A6C-514E-04D5-656BD0FCE345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87EFC75D-034B-94EE-5A12-574EE405DA85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B3E75A12-EF9E-5F55-6E0A-C6799C6F01D9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71A9120-1B32-F021-8158-F1F8028FAD16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29F6DD82-FA5D-2877-2ADF-4CA74AD1296D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A9A357C8-5DB4-76E0-416E-04B498F0C530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1B7D55E-9497-88D7-5B52-A0FD339D2245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7CF44A3D-B3A4-3641-72D8-395348A82A19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DE90B969-E22D-FF8A-0C4C-F8608FD6D066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1A49BC9F-B970-5E03-1D84-799F4E94208B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F499D6F0-E77B-9538-B2A5-F9CE0572E196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6D37881F-EA0B-D991-C079-0187AC05CADA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5E5DB27C-6723-03A2-3590-F5E50A62A87D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38F4F25-A3CF-F55B-C385-60785FF9D932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1F7598B8-C2B7-C43F-D85D-2596FABF9A77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72367FF7-E5D8-BDE8-4A44-634F10196E3E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C5428D8-3385-C831-5804-FC8AC6A370BD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FB52F66B-0E97-06DE-80D0-0C9CC60F5B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641609" y="6125458"/>
            <a:ext cx="3204023" cy="537883"/>
          </a:xfrm>
          <a:prstGeom prst="rect">
            <a:avLst/>
          </a:prstGeom>
        </p:spPr>
      </p:pic>
      <p:grpSp>
        <p:nvGrpSpPr>
          <p:cNvPr id="98" name="Agrupar 97">
            <a:extLst>
              <a:ext uri="{FF2B5EF4-FFF2-40B4-BE49-F238E27FC236}">
                <a16:creationId xmlns:a16="http://schemas.microsoft.com/office/drawing/2014/main" id="{6CD8A878-6CE6-2CFE-E90D-E1D5A02285BA}"/>
              </a:ext>
            </a:extLst>
          </p:cNvPr>
          <p:cNvGrpSpPr/>
          <p:nvPr/>
        </p:nvGrpSpPr>
        <p:grpSpPr>
          <a:xfrm>
            <a:off x="239731" y="927762"/>
            <a:ext cx="12379715" cy="5534992"/>
            <a:chOff x="-159232" y="766212"/>
            <a:chExt cx="13753787" cy="6149342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76446E25-25A2-FB3B-01D7-FAAE28FD46EB}"/>
                </a:ext>
              </a:extLst>
            </p:cNvPr>
            <p:cNvSpPr txBox="1"/>
            <p:nvPr/>
          </p:nvSpPr>
          <p:spPr>
            <a:xfrm>
              <a:off x="130682" y="1064852"/>
              <a:ext cx="8737600" cy="410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Usina-Modelo de Valorização Energética de Biogás e Lodo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6CC4266-BA0F-450A-B81E-88C804ACFC65}"/>
                </a:ext>
              </a:extLst>
            </p:cNvPr>
            <p:cNvSpPr txBox="1"/>
            <p:nvPr/>
          </p:nvSpPr>
          <p:spPr>
            <a:xfrm>
              <a:off x="130682" y="1675982"/>
              <a:ext cx="6736080" cy="376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/>
                <a:t>PROJETO – Aproveitamento do Lodo</a:t>
              </a:r>
            </a:p>
          </p:txBody>
        </p: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F779EAB8-A062-AA88-D2DC-39AB8302830E}"/>
                </a:ext>
              </a:extLst>
            </p:cNvPr>
            <p:cNvGrpSpPr/>
            <p:nvPr/>
          </p:nvGrpSpPr>
          <p:grpSpPr>
            <a:xfrm>
              <a:off x="7902544" y="766212"/>
              <a:ext cx="5692011" cy="1297472"/>
              <a:chOff x="7795145" y="588213"/>
              <a:chExt cx="5353568" cy="1220325"/>
            </a:xfrm>
          </p:grpSpPr>
          <p:sp>
            <p:nvSpPr>
              <p:cNvPr id="18" name="Seta para a Direita 101">
                <a:extLst>
                  <a:ext uri="{FF2B5EF4-FFF2-40B4-BE49-F238E27FC236}">
                    <a16:creationId xmlns:a16="http://schemas.microsoft.com/office/drawing/2014/main" id="{683F18D7-66E5-6041-F744-E376611DA0FB}"/>
                  </a:ext>
                </a:extLst>
              </p:cNvPr>
              <p:cNvSpPr/>
              <p:nvPr/>
            </p:nvSpPr>
            <p:spPr>
              <a:xfrm flipH="1" flipV="1">
                <a:off x="7798150" y="588213"/>
                <a:ext cx="5350563" cy="504289"/>
              </a:xfrm>
              <a:prstGeom prst="right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/>
              </a:p>
            </p:txBody>
          </p:sp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F45E9AB8-E3E2-A76B-717F-133E1ACC4416}"/>
                  </a:ext>
                </a:extLst>
              </p:cNvPr>
              <p:cNvSpPr txBox="1"/>
              <p:nvPr/>
            </p:nvSpPr>
            <p:spPr>
              <a:xfrm>
                <a:off x="7795145" y="1454771"/>
                <a:ext cx="3588779" cy="353767"/>
              </a:xfrm>
              <a:prstGeom prst="rect">
                <a:avLst/>
              </a:prstGeom>
              <a:noFill/>
              <a:scene3d>
                <a:camera prst="isometricTopUp"/>
                <a:lightRig rig="threePt" dir="t"/>
              </a:scene3d>
            </p:spPr>
            <p:txBody>
              <a:bodyPr wrap="square" rtlCol="0">
                <a:spAutoFit/>
                <a:scene3d>
                  <a:camera prst="orthographicFront"/>
                  <a:lightRig rig="soft" dir="t"/>
                </a:scene3d>
                <a:sp3d prstMaterial="softEdge"/>
              </a:bodyPr>
              <a:lstStyle/>
              <a:p>
                <a:pPr algn="ctr"/>
                <a:r>
                  <a:rPr lang="pt-BR" sz="1600" b="1" dirty="0">
                    <a:solidFill>
                      <a:srgbClr val="5E5E5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Esgoto Bruto</a:t>
                </a:r>
              </a:p>
            </p:txBody>
          </p:sp>
        </p:grpSp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AE51107A-594B-8453-901E-50BC65FF1550}"/>
                </a:ext>
              </a:extLst>
            </p:cNvPr>
            <p:cNvGrpSpPr/>
            <p:nvPr/>
          </p:nvGrpSpPr>
          <p:grpSpPr>
            <a:xfrm>
              <a:off x="7082910" y="3141097"/>
              <a:ext cx="3815654" cy="616694"/>
              <a:chOff x="6975510" y="2923581"/>
              <a:chExt cx="3588779" cy="580026"/>
            </a:xfrm>
          </p:grpSpPr>
          <p:sp>
            <p:nvSpPr>
              <p:cNvPr id="45" name="Seta Dobrada 108">
                <a:extLst>
                  <a:ext uri="{FF2B5EF4-FFF2-40B4-BE49-F238E27FC236}">
                    <a16:creationId xmlns:a16="http://schemas.microsoft.com/office/drawing/2014/main" id="{7F83D3C4-E3F1-8DA2-BAB5-69A1FD3E74F1}"/>
                  </a:ext>
                </a:extLst>
              </p:cNvPr>
              <p:cNvSpPr/>
              <p:nvPr/>
            </p:nvSpPr>
            <p:spPr>
              <a:xfrm flipV="1">
                <a:off x="7374187" y="2923581"/>
                <a:ext cx="2501532" cy="580026"/>
              </a:xfrm>
              <a:prstGeom prst="ben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Bottom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/>
              </a:p>
            </p:txBody>
          </p: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E9BDF0F3-976B-E5F3-A00F-66B5BA73E3EB}"/>
                  </a:ext>
                </a:extLst>
              </p:cNvPr>
              <p:cNvSpPr txBox="1"/>
              <p:nvPr/>
            </p:nvSpPr>
            <p:spPr>
              <a:xfrm>
                <a:off x="6975510" y="3020000"/>
                <a:ext cx="3588779" cy="353767"/>
              </a:xfrm>
              <a:prstGeom prst="rect">
                <a:avLst/>
              </a:prstGeom>
              <a:noFill/>
              <a:scene3d>
                <a:camera prst="isometricBottomDown"/>
                <a:lightRig rig="threePt" dir="t"/>
              </a:scene3d>
            </p:spPr>
            <p:txBody>
              <a:bodyPr wrap="square" rtlCol="0">
                <a:spAutoFit/>
                <a:scene3d>
                  <a:camera prst="isometricBottomDown"/>
                  <a:lightRig rig="soft" dir="t"/>
                </a:scene3d>
                <a:sp3d prstMaterial="softEdge"/>
              </a:bodyPr>
              <a:lstStyle/>
              <a:p>
                <a:pPr algn="ctr"/>
                <a:r>
                  <a:rPr lang="pt-BR" sz="1600" b="1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Esgoto </a:t>
                </a:r>
                <a:r>
                  <a:rPr lang="pt-BR" sz="1600" b="1" dirty="0" err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pré-tratado</a:t>
                </a:r>
                <a:endParaRPr lang="pt-BR" sz="16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Segoe UI Black" panose="020B0A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C6B91524-3BC7-81B2-2CD5-ECA4228DC349}"/>
                </a:ext>
              </a:extLst>
            </p:cNvPr>
            <p:cNvGrpSpPr/>
            <p:nvPr/>
          </p:nvGrpSpPr>
          <p:grpSpPr>
            <a:xfrm>
              <a:off x="5641514" y="1834606"/>
              <a:ext cx="3815656" cy="1588090"/>
              <a:chOff x="5523507" y="1682355"/>
              <a:chExt cx="3588779" cy="1493663"/>
            </a:xfrm>
          </p:grpSpPr>
          <p:sp>
            <p:nvSpPr>
              <p:cNvPr id="48" name="Seta Dobrada 93">
                <a:extLst>
                  <a:ext uri="{FF2B5EF4-FFF2-40B4-BE49-F238E27FC236}">
                    <a16:creationId xmlns:a16="http://schemas.microsoft.com/office/drawing/2014/main" id="{CED83069-87B7-93CB-D9C7-FEB00A411B1A}"/>
                  </a:ext>
                </a:extLst>
              </p:cNvPr>
              <p:cNvSpPr/>
              <p:nvPr/>
            </p:nvSpPr>
            <p:spPr>
              <a:xfrm flipH="1" flipV="1">
                <a:off x="6745031" y="1682355"/>
                <a:ext cx="594108" cy="1493663"/>
              </a:xfrm>
              <a:prstGeom prst="bentArrow">
                <a:avLst/>
              </a:prstGeom>
              <a:solidFill>
                <a:srgbClr val="FFC000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BottomDown"/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B194BD66-FED7-43DC-1F9C-CF4EF4909637}"/>
                  </a:ext>
                </a:extLst>
              </p:cNvPr>
              <p:cNvSpPr txBox="1"/>
              <p:nvPr/>
            </p:nvSpPr>
            <p:spPr>
              <a:xfrm>
                <a:off x="5523507" y="2480897"/>
                <a:ext cx="3588779" cy="353767"/>
              </a:xfrm>
              <a:prstGeom prst="rect">
                <a:avLst/>
              </a:prstGeom>
              <a:noFill/>
              <a:scene3d>
                <a:camera prst="isometricTopUp"/>
                <a:lightRig rig="threePt" dir="t"/>
              </a:scene3d>
            </p:spPr>
            <p:txBody>
              <a:bodyPr wrap="square" rtlCol="0">
                <a:spAutoFit/>
                <a:scene3d>
                  <a:camera prst="orthographicFront"/>
                  <a:lightRig rig="soft" dir="t"/>
                </a:scene3d>
                <a:sp3d prstMaterial="softEdge"/>
              </a:bodyPr>
              <a:lstStyle/>
              <a:p>
                <a:pPr algn="ctr"/>
                <a:r>
                  <a:rPr lang="pt-BR" sz="1600" b="1" dirty="0">
                    <a:solidFill>
                      <a:srgbClr val="D6A610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Areia</a:t>
                </a:r>
              </a:p>
            </p:txBody>
          </p:sp>
        </p:grpSp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E7E4A1F1-C973-CD52-F6CE-6A68FB684D2F}"/>
                </a:ext>
              </a:extLst>
            </p:cNvPr>
            <p:cNvGrpSpPr/>
            <p:nvPr/>
          </p:nvGrpSpPr>
          <p:grpSpPr>
            <a:xfrm>
              <a:off x="1557824" y="2547563"/>
              <a:ext cx="3815652" cy="576750"/>
              <a:chOff x="2702287" y="1608251"/>
              <a:chExt cx="3588779" cy="542457"/>
            </a:xfrm>
          </p:grpSpPr>
          <p:sp>
            <p:nvSpPr>
              <p:cNvPr id="51" name="Seta para a Direita 101">
                <a:extLst>
                  <a:ext uri="{FF2B5EF4-FFF2-40B4-BE49-F238E27FC236}">
                    <a16:creationId xmlns:a16="http://schemas.microsoft.com/office/drawing/2014/main" id="{2FB9EBA6-0174-A37B-304E-BF07C0B11A25}"/>
                  </a:ext>
                </a:extLst>
              </p:cNvPr>
              <p:cNvSpPr/>
              <p:nvPr/>
            </p:nvSpPr>
            <p:spPr>
              <a:xfrm flipH="1" flipV="1">
                <a:off x="3863347" y="1608251"/>
                <a:ext cx="1944398" cy="504289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Bottom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/>
              </a:p>
            </p:txBody>
          </p:sp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8FD422AE-CF90-086D-6D19-0BCCAD5527C3}"/>
                  </a:ext>
                </a:extLst>
              </p:cNvPr>
              <p:cNvSpPr txBox="1"/>
              <p:nvPr/>
            </p:nvSpPr>
            <p:spPr>
              <a:xfrm>
                <a:off x="2702287" y="1796941"/>
                <a:ext cx="3588779" cy="353767"/>
              </a:xfrm>
              <a:prstGeom prst="rect">
                <a:avLst/>
              </a:prstGeom>
              <a:noFill/>
              <a:scene3d>
                <a:camera prst="isometricBottomDown"/>
                <a:lightRig rig="threePt" dir="t"/>
              </a:scene3d>
            </p:spPr>
            <p:txBody>
              <a:bodyPr wrap="square" rtlCol="0">
                <a:spAutoFit/>
                <a:scene3d>
                  <a:camera prst="isometricBottomDown"/>
                  <a:lightRig rig="soft" dir="t"/>
                </a:scene3d>
                <a:sp3d prstMaterial="softEdge"/>
              </a:bodyPr>
              <a:lstStyle/>
              <a:p>
                <a:pPr algn="ctr"/>
                <a:r>
                  <a:rPr lang="pt-BR" sz="16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Areia Tratada</a:t>
                </a:r>
              </a:p>
            </p:txBody>
          </p:sp>
        </p:grpSp>
        <p:sp>
          <p:nvSpPr>
            <p:cNvPr id="53" name="Seta para a Direita 101">
              <a:extLst>
                <a:ext uri="{FF2B5EF4-FFF2-40B4-BE49-F238E27FC236}">
                  <a16:creationId xmlns:a16="http://schemas.microsoft.com/office/drawing/2014/main" id="{31411A29-CFC2-B2FB-5074-F2F4B66E1E55}"/>
                </a:ext>
              </a:extLst>
            </p:cNvPr>
            <p:cNvSpPr/>
            <p:nvPr/>
          </p:nvSpPr>
          <p:spPr>
            <a:xfrm flipH="1" flipV="1">
              <a:off x="5876954" y="3236727"/>
              <a:ext cx="2324147" cy="348252"/>
            </a:xfrm>
            <a:prstGeom prst="rightArrow">
              <a:avLst/>
            </a:prstGeom>
            <a:solidFill>
              <a:srgbClr val="935E0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Bottom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03022690-AA07-BB85-CEF4-A926A46230B8}"/>
                </a:ext>
              </a:extLst>
            </p:cNvPr>
            <p:cNvSpPr txBox="1"/>
            <p:nvPr/>
          </p:nvSpPr>
          <p:spPr>
            <a:xfrm>
              <a:off x="-159232" y="3429371"/>
              <a:ext cx="4262558" cy="786457"/>
            </a:xfrm>
            <a:prstGeom prst="rect">
              <a:avLst/>
            </a:prstGeom>
            <a:noFill/>
            <a:scene3d>
              <a:camera prst="isometricTopUp"/>
              <a:lightRig rig="threePt" dir="t"/>
            </a:scene3d>
          </p:spPr>
          <p:txBody>
            <a:bodyPr wrap="square" rtlCol="0">
              <a:spAutoFit/>
              <a:scene3d>
                <a:camera prst="orthographicFront"/>
                <a:lightRig rig="soft" dir="t"/>
              </a:scene3d>
              <a:sp3d prstMaterial="softEdge"/>
            </a:bodyPr>
            <a:lstStyle/>
            <a:p>
              <a:pPr algn="ctr"/>
              <a:r>
                <a:rPr lang="pt-BR" sz="4000" b="1" dirty="0">
                  <a:solidFill>
                    <a:srgbClr val="548235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ea typeface="Segoe UI Black" panose="020B0A02040204020203" pitchFamily="34" charset="0"/>
                  <a:cs typeface="Segoe UI" panose="020B0502040204020203" pitchFamily="34" charset="0"/>
                </a:rPr>
                <a:t>Usina-Modelo</a:t>
              </a:r>
            </a:p>
          </p:txBody>
        </p: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C56CCB67-80E0-D8B4-DE75-B4EA32043945}"/>
                </a:ext>
              </a:extLst>
            </p:cNvPr>
            <p:cNvGrpSpPr/>
            <p:nvPr/>
          </p:nvGrpSpPr>
          <p:grpSpPr>
            <a:xfrm>
              <a:off x="1504775" y="3964124"/>
              <a:ext cx="2057252" cy="1351990"/>
              <a:chOff x="885743" y="3790328"/>
              <a:chExt cx="1934930" cy="1271602"/>
            </a:xfrm>
          </p:grpSpPr>
          <p:sp>
            <p:nvSpPr>
              <p:cNvPr id="56" name="Retângulo Arredondado 46">
                <a:extLst>
                  <a:ext uri="{FF2B5EF4-FFF2-40B4-BE49-F238E27FC236}">
                    <a16:creationId xmlns:a16="http://schemas.microsoft.com/office/drawing/2014/main" id="{4E820B6C-84B4-E58C-9359-2CBC7625A7A1}"/>
                  </a:ext>
                </a:extLst>
              </p:cNvPr>
              <p:cNvSpPr/>
              <p:nvPr/>
            </p:nvSpPr>
            <p:spPr>
              <a:xfrm>
                <a:off x="885743" y="3873930"/>
                <a:ext cx="1512000" cy="1188000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57" name="Imagem 56">
                <a:extLst>
                  <a:ext uri="{FF2B5EF4-FFF2-40B4-BE49-F238E27FC236}">
                    <a16:creationId xmlns:a16="http://schemas.microsoft.com/office/drawing/2014/main" id="{88F41ED5-8511-9FD1-E26C-EA831FCA4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967" y="3790328"/>
                <a:ext cx="1168486" cy="932278"/>
              </a:xfrm>
              <a:prstGeom prst="rect">
                <a:avLst/>
              </a:prstGeom>
            </p:spPr>
          </p:pic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AEF8F460-456A-1830-FF4E-871390F6C100}"/>
                  </a:ext>
                </a:extLst>
              </p:cNvPr>
              <p:cNvSpPr txBox="1"/>
              <p:nvPr/>
            </p:nvSpPr>
            <p:spPr>
              <a:xfrm>
                <a:off x="996589" y="4429800"/>
                <a:ext cx="1824084" cy="353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Gerador</a:t>
                </a:r>
              </a:p>
            </p:txBody>
          </p:sp>
        </p:grp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98F90344-8AE4-F6CB-A3DF-7DA213DD2AD6}"/>
                </a:ext>
              </a:extLst>
            </p:cNvPr>
            <p:cNvGrpSpPr/>
            <p:nvPr/>
          </p:nvGrpSpPr>
          <p:grpSpPr>
            <a:xfrm>
              <a:off x="2664801" y="3289539"/>
              <a:ext cx="1940518" cy="1339246"/>
              <a:chOff x="2045769" y="3114985"/>
              <a:chExt cx="1825136" cy="1259615"/>
            </a:xfrm>
          </p:grpSpPr>
          <p:sp>
            <p:nvSpPr>
              <p:cNvPr id="60" name="Retângulo Arredondado 1">
                <a:extLst>
                  <a:ext uri="{FF2B5EF4-FFF2-40B4-BE49-F238E27FC236}">
                    <a16:creationId xmlns:a16="http://schemas.microsoft.com/office/drawing/2014/main" id="{5434B5DB-D85F-2A20-2B5D-A2975EC7B2F8}"/>
                  </a:ext>
                </a:extLst>
              </p:cNvPr>
              <p:cNvSpPr/>
              <p:nvPr/>
            </p:nvSpPr>
            <p:spPr>
              <a:xfrm>
                <a:off x="2045769" y="3186600"/>
                <a:ext cx="1512000" cy="1188000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61" name="Imagem 60">
                <a:extLst>
                  <a:ext uri="{FF2B5EF4-FFF2-40B4-BE49-F238E27FC236}">
                    <a16:creationId xmlns:a16="http://schemas.microsoft.com/office/drawing/2014/main" id="{5794E193-A35A-DA74-F7CC-FAE1EDF824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6" t="28660" r="67985" b="44424"/>
              <a:stretch/>
            </p:blipFill>
            <p:spPr>
              <a:xfrm>
                <a:off x="2223313" y="3114985"/>
                <a:ext cx="938413" cy="852945"/>
              </a:xfrm>
              <a:prstGeom prst="rect">
                <a:avLst/>
              </a:prstGeom>
            </p:spPr>
          </p:pic>
          <p:sp>
            <p:nvSpPr>
              <p:cNvPr id="62" name="CaixaDeTexto 61">
                <a:extLst>
                  <a:ext uri="{FF2B5EF4-FFF2-40B4-BE49-F238E27FC236}">
                    <a16:creationId xmlns:a16="http://schemas.microsoft.com/office/drawing/2014/main" id="{26112413-D387-35B0-BEE4-50F3AF5E166D}"/>
                  </a:ext>
                </a:extLst>
              </p:cNvPr>
              <p:cNvSpPr txBox="1"/>
              <p:nvPr/>
            </p:nvSpPr>
            <p:spPr>
              <a:xfrm>
                <a:off x="2272592" y="3733339"/>
                <a:ext cx="1598313" cy="353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Purificação</a:t>
                </a:r>
              </a:p>
            </p:txBody>
          </p:sp>
        </p:grpSp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E776986A-B852-1E0D-B30C-2A10E536E74C}"/>
                </a:ext>
              </a:extLst>
            </p:cNvPr>
            <p:cNvGrpSpPr/>
            <p:nvPr/>
          </p:nvGrpSpPr>
          <p:grpSpPr>
            <a:xfrm>
              <a:off x="4154921" y="5547615"/>
              <a:ext cx="2061466" cy="1367939"/>
              <a:chOff x="2422653" y="4158231"/>
              <a:chExt cx="1938892" cy="1286602"/>
            </a:xfrm>
          </p:grpSpPr>
          <p:sp>
            <p:nvSpPr>
              <p:cNvPr id="64" name="Retângulo Arredondado 60">
                <a:extLst>
                  <a:ext uri="{FF2B5EF4-FFF2-40B4-BE49-F238E27FC236}">
                    <a16:creationId xmlns:a16="http://schemas.microsoft.com/office/drawing/2014/main" id="{C3368747-EF1F-202A-1DC3-6B5D8E596C05}"/>
                  </a:ext>
                </a:extLst>
              </p:cNvPr>
              <p:cNvSpPr/>
              <p:nvPr/>
            </p:nvSpPr>
            <p:spPr>
              <a:xfrm>
                <a:off x="2471768" y="4158231"/>
                <a:ext cx="1387752" cy="1286602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A0A724D0-9399-84B3-90D8-9CAE7580BDE3}"/>
                  </a:ext>
                </a:extLst>
              </p:cNvPr>
              <p:cNvSpPr txBox="1"/>
              <p:nvPr/>
            </p:nvSpPr>
            <p:spPr>
              <a:xfrm>
                <a:off x="2422653" y="4645016"/>
                <a:ext cx="1938892" cy="611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Biogás</a:t>
                </a:r>
              </a:p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Tratado</a:t>
                </a:r>
              </a:p>
            </p:txBody>
          </p:sp>
          <p:pic>
            <p:nvPicPr>
              <p:cNvPr id="66" name="Imagem 65">
                <a:extLst>
                  <a:ext uri="{FF2B5EF4-FFF2-40B4-BE49-F238E27FC236}">
                    <a16:creationId xmlns:a16="http://schemas.microsoft.com/office/drawing/2014/main" id="{15DB4A0D-5A5A-9A59-D01A-D70F00D23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9431" y="4162272"/>
                <a:ext cx="779712" cy="779711"/>
              </a:xfrm>
              <a:prstGeom prst="rect">
                <a:avLst/>
              </a:prstGeom>
            </p:spPr>
          </p:pic>
        </p:grpSp>
        <p:grpSp>
          <p:nvGrpSpPr>
            <p:cNvPr id="67" name="Agrupar 66">
              <a:extLst>
                <a:ext uri="{FF2B5EF4-FFF2-40B4-BE49-F238E27FC236}">
                  <a16:creationId xmlns:a16="http://schemas.microsoft.com/office/drawing/2014/main" id="{33F314E2-9ED7-A5EA-5EBD-5F910365D952}"/>
                </a:ext>
              </a:extLst>
            </p:cNvPr>
            <p:cNvGrpSpPr/>
            <p:nvPr/>
          </p:nvGrpSpPr>
          <p:grpSpPr>
            <a:xfrm>
              <a:off x="5226025" y="4671431"/>
              <a:ext cx="2141785" cy="1624565"/>
              <a:chOff x="4501583" y="5101388"/>
              <a:chExt cx="2030301" cy="1540003"/>
            </a:xfrm>
          </p:grpSpPr>
          <p:sp>
            <p:nvSpPr>
              <p:cNvPr id="68" name="Retângulo Arredondado 70">
                <a:extLst>
                  <a:ext uri="{FF2B5EF4-FFF2-40B4-BE49-F238E27FC236}">
                    <a16:creationId xmlns:a16="http://schemas.microsoft.com/office/drawing/2014/main" id="{BFF680E3-D04A-96C1-EFAE-A362CF1BE259}"/>
                  </a:ext>
                </a:extLst>
              </p:cNvPr>
              <p:cNvSpPr/>
              <p:nvPr/>
            </p:nvSpPr>
            <p:spPr>
              <a:xfrm>
                <a:off x="4501583" y="5252350"/>
                <a:ext cx="1586396" cy="1389041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10451F89-1F61-E6D0-4D01-C87D53880CD4}"/>
                  </a:ext>
                </a:extLst>
              </p:cNvPr>
              <p:cNvSpPr txBox="1"/>
              <p:nvPr/>
            </p:nvSpPr>
            <p:spPr>
              <a:xfrm>
                <a:off x="4601373" y="5780828"/>
                <a:ext cx="1930511" cy="615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Biogás</a:t>
                </a:r>
              </a:p>
              <a:p>
                <a:pPr algn="ctr"/>
                <a:r>
                  <a:rPr lang="pt-BR" sz="1600" b="1" i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in Natura</a:t>
                </a:r>
              </a:p>
            </p:txBody>
          </p:sp>
          <p:pic>
            <p:nvPicPr>
              <p:cNvPr id="70" name="Imagem 69">
                <a:extLst>
                  <a:ext uri="{FF2B5EF4-FFF2-40B4-BE49-F238E27FC236}">
                    <a16:creationId xmlns:a16="http://schemas.microsoft.com/office/drawing/2014/main" id="{0A29CB4D-8A11-2223-1459-035CA3C4B3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7758" y="5101388"/>
                <a:ext cx="989208" cy="989208"/>
              </a:xfrm>
              <a:prstGeom prst="rect">
                <a:avLst/>
              </a:prstGeom>
            </p:spPr>
          </p:pic>
        </p:grpSp>
        <p:grpSp>
          <p:nvGrpSpPr>
            <p:cNvPr id="71" name="Agrupar 70">
              <a:extLst>
                <a:ext uri="{FF2B5EF4-FFF2-40B4-BE49-F238E27FC236}">
                  <a16:creationId xmlns:a16="http://schemas.microsoft.com/office/drawing/2014/main" id="{4D4EBF7E-2F0A-8D79-DEB7-104CE8C08469}"/>
                </a:ext>
              </a:extLst>
            </p:cNvPr>
            <p:cNvGrpSpPr/>
            <p:nvPr/>
          </p:nvGrpSpPr>
          <p:grpSpPr>
            <a:xfrm>
              <a:off x="3824826" y="2269842"/>
              <a:ext cx="1942353" cy="1671611"/>
              <a:chOff x="3205795" y="2115051"/>
              <a:chExt cx="1826862" cy="1572218"/>
            </a:xfrm>
          </p:grpSpPr>
          <p:sp>
            <p:nvSpPr>
              <p:cNvPr id="72" name="Retângulo Arredondado 76">
                <a:extLst>
                  <a:ext uri="{FF2B5EF4-FFF2-40B4-BE49-F238E27FC236}">
                    <a16:creationId xmlns:a16="http://schemas.microsoft.com/office/drawing/2014/main" id="{3D1194ED-2511-D7F8-53A0-B17E3EF9C606}"/>
                  </a:ext>
                </a:extLst>
              </p:cNvPr>
              <p:cNvSpPr/>
              <p:nvPr/>
            </p:nvSpPr>
            <p:spPr>
              <a:xfrm>
                <a:off x="3205795" y="2499269"/>
                <a:ext cx="1512000" cy="1188000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73" name="Imagem 72">
                <a:extLst>
                  <a:ext uri="{FF2B5EF4-FFF2-40B4-BE49-F238E27FC236}">
                    <a16:creationId xmlns:a16="http://schemas.microsoft.com/office/drawing/2014/main" id="{BF46CC24-AD39-5F4F-A35E-867201276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0301" y="2115051"/>
                <a:ext cx="958128" cy="958128"/>
              </a:xfrm>
              <a:prstGeom prst="rect">
                <a:avLst/>
              </a:prstGeom>
            </p:spPr>
          </p:pic>
          <p:sp>
            <p:nvSpPr>
              <p:cNvPr id="74" name="CaixaDeTexto 73">
                <a:extLst>
                  <a:ext uri="{FF2B5EF4-FFF2-40B4-BE49-F238E27FC236}">
                    <a16:creationId xmlns:a16="http://schemas.microsoft.com/office/drawing/2014/main" id="{E2B32D3F-2E12-3ABF-9528-8B380163E920}"/>
                  </a:ext>
                </a:extLst>
              </p:cNvPr>
              <p:cNvSpPr txBox="1"/>
              <p:nvPr/>
            </p:nvSpPr>
            <p:spPr>
              <a:xfrm>
                <a:off x="3284997" y="2898274"/>
                <a:ext cx="1747660" cy="611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Incinerador</a:t>
                </a:r>
              </a:p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LF</a:t>
                </a:r>
              </a:p>
            </p:txBody>
          </p:sp>
        </p:grpSp>
        <p:grpSp>
          <p:nvGrpSpPr>
            <p:cNvPr id="75" name="Agrupar 74">
              <a:extLst>
                <a:ext uri="{FF2B5EF4-FFF2-40B4-BE49-F238E27FC236}">
                  <a16:creationId xmlns:a16="http://schemas.microsoft.com/office/drawing/2014/main" id="{B013B4CA-0F06-4BF1-CFFB-55352D031FF1}"/>
                </a:ext>
              </a:extLst>
            </p:cNvPr>
            <p:cNvGrpSpPr/>
            <p:nvPr/>
          </p:nvGrpSpPr>
          <p:grpSpPr>
            <a:xfrm>
              <a:off x="4947481" y="1751985"/>
              <a:ext cx="2085686" cy="1502137"/>
              <a:chOff x="4328449" y="1587117"/>
              <a:chExt cx="1961673" cy="1412821"/>
            </a:xfrm>
          </p:grpSpPr>
          <p:sp>
            <p:nvSpPr>
              <p:cNvPr id="76" name="Retângulo Arredondado 43">
                <a:extLst>
                  <a:ext uri="{FF2B5EF4-FFF2-40B4-BE49-F238E27FC236}">
                    <a16:creationId xmlns:a16="http://schemas.microsoft.com/office/drawing/2014/main" id="{ACE03A47-3B37-DBD3-A383-F0072757698C}"/>
                  </a:ext>
                </a:extLst>
              </p:cNvPr>
              <p:cNvSpPr/>
              <p:nvPr/>
            </p:nvSpPr>
            <p:spPr>
              <a:xfrm>
                <a:off x="4365822" y="1811938"/>
                <a:ext cx="1512000" cy="1188000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CaixaDeTexto 76">
                <a:extLst>
                  <a:ext uri="{FF2B5EF4-FFF2-40B4-BE49-F238E27FC236}">
                    <a16:creationId xmlns:a16="http://schemas.microsoft.com/office/drawing/2014/main" id="{5281EDCA-8214-2C23-1074-0E7B1A62C55D}"/>
                  </a:ext>
                </a:extLst>
              </p:cNvPr>
              <p:cNvSpPr txBox="1"/>
              <p:nvPr/>
            </p:nvSpPr>
            <p:spPr>
              <a:xfrm>
                <a:off x="4367703" y="2203900"/>
                <a:ext cx="1922419" cy="611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Secagem</a:t>
                </a:r>
              </a:p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Híbrida</a:t>
                </a:r>
              </a:p>
            </p:txBody>
          </p:sp>
          <p:pic>
            <p:nvPicPr>
              <p:cNvPr id="78" name="Imagem 77">
                <a:extLst>
                  <a:ext uri="{FF2B5EF4-FFF2-40B4-BE49-F238E27FC236}">
                    <a16:creationId xmlns:a16="http://schemas.microsoft.com/office/drawing/2014/main" id="{606D6396-7692-3B00-723E-F280D3FC6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8449" y="1587117"/>
                <a:ext cx="1263616" cy="1034700"/>
              </a:xfrm>
              <a:prstGeom prst="rect">
                <a:avLst/>
              </a:prstGeom>
            </p:spPr>
          </p:pic>
        </p:grpSp>
        <p:grpSp>
          <p:nvGrpSpPr>
            <p:cNvPr id="79" name="Agrupar 78">
              <a:extLst>
                <a:ext uri="{FF2B5EF4-FFF2-40B4-BE49-F238E27FC236}">
                  <a16:creationId xmlns:a16="http://schemas.microsoft.com/office/drawing/2014/main" id="{EB973968-EBAB-5AF3-A18E-BBF5688E34C5}"/>
                </a:ext>
              </a:extLst>
            </p:cNvPr>
            <p:cNvGrpSpPr/>
            <p:nvPr/>
          </p:nvGrpSpPr>
          <p:grpSpPr>
            <a:xfrm>
              <a:off x="9604458" y="3572045"/>
              <a:ext cx="1832825" cy="1475056"/>
              <a:chOff x="9681699" y="4075289"/>
              <a:chExt cx="1723846" cy="1387350"/>
            </a:xfrm>
          </p:grpSpPr>
          <p:sp>
            <p:nvSpPr>
              <p:cNvPr id="80" name="Retângulo Arredondado 104">
                <a:extLst>
                  <a:ext uri="{FF2B5EF4-FFF2-40B4-BE49-F238E27FC236}">
                    <a16:creationId xmlns:a16="http://schemas.microsoft.com/office/drawing/2014/main" id="{061DFECE-D6AB-BF9E-CCEB-703E6303FFED}"/>
                  </a:ext>
                </a:extLst>
              </p:cNvPr>
              <p:cNvSpPr/>
              <p:nvPr/>
            </p:nvSpPr>
            <p:spPr>
              <a:xfrm>
                <a:off x="9681699" y="4075289"/>
                <a:ext cx="1224133" cy="1387350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81" name="Imagem 80">
                <a:extLst>
                  <a:ext uri="{FF2B5EF4-FFF2-40B4-BE49-F238E27FC236}">
                    <a16:creationId xmlns:a16="http://schemas.microsoft.com/office/drawing/2014/main" id="{50044A01-0922-261A-5F37-2034B158A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41665" y="4096125"/>
                <a:ext cx="926277" cy="888470"/>
              </a:xfrm>
              <a:prstGeom prst="rect">
                <a:avLst/>
              </a:prstGeom>
            </p:spPr>
          </p:pic>
          <p:sp>
            <p:nvSpPr>
              <p:cNvPr id="82" name="CaixaDeTexto 81">
                <a:extLst>
                  <a:ext uri="{FF2B5EF4-FFF2-40B4-BE49-F238E27FC236}">
                    <a16:creationId xmlns:a16="http://schemas.microsoft.com/office/drawing/2014/main" id="{A4CEB7B7-1E5D-1018-EFA9-A2D926CD2F18}"/>
                  </a:ext>
                </a:extLst>
              </p:cNvPr>
              <p:cNvSpPr txBox="1"/>
              <p:nvPr/>
            </p:nvSpPr>
            <p:spPr>
              <a:xfrm>
                <a:off x="9832801" y="4791739"/>
                <a:ext cx="1572744" cy="353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UASB</a:t>
                </a:r>
              </a:p>
            </p:txBody>
          </p:sp>
        </p:grpSp>
        <p:grpSp>
          <p:nvGrpSpPr>
            <p:cNvPr id="83" name="Agrupar 82">
              <a:extLst>
                <a:ext uri="{FF2B5EF4-FFF2-40B4-BE49-F238E27FC236}">
                  <a16:creationId xmlns:a16="http://schemas.microsoft.com/office/drawing/2014/main" id="{058ADE22-81F6-F96F-607D-099D4151DA89}"/>
                </a:ext>
              </a:extLst>
            </p:cNvPr>
            <p:cNvGrpSpPr/>
            <p:nvPr/>
          </p:nvGrpSpPr>
          <p:grpSpPr>
            <a:xfrm>
              <a:off x="7274433" y="3214220"/>
              <a:ext cx="1408990" cy="1601431"/>
              <a:chOff x="7181721" y="4201936"/>
              <a:chExt cx="1325212" cy="1506211"/>
            </a:xfrm>
          </p:grpSpPr>
          <p:sp>
            <p:nvSpPr>
              <p:cNvPr id="84" name="Retângulo Arredondado 35">
                <a:extLst>
                  <a:ext uri="{FF2B5EF4-FFF2-40B4-BE49-F238E27FC236}">
                    <a16:creationId xmlns:a16="http://schemas.microsoft.com/office/drawing/2014/main" id="{C9EE3902-C592-0C3F-30E1-DAC40DF4A87D}"/>
                  </a:ext>
                </a:extLst>
              </p:cNvPr>
              <p:cNvSpPr/>
              <p:nvPr/>
            </p:nvSpPr>
            <p:spPr>
              <a:xfrm>
                <a:off x="7393899" y="4201936"/>
                <a:ext cx="1113034" cy="1506211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85" name="Imagem 84">
                <a:extLst>
                  <a:ext uri="{FF2B5EF4-FFF2-40B4-BE49-F238E27FC236}">
                    <a16:creationId xmlns:a16="http://schemas.microsoft.com/office/drawing/2014/main" id="{BA7B6BBA-DCD6-8748-C3AB-C2ED1AB2B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721" y="4391829"/>
                <a:ext cx="1320911" cy="945755"/>
              </a:xfrm>
              <a:prstGeom prst="rect">
                <a:avLst/>
              </a:prstGeom>
            </p:spPr>
          </p:pic>
        </p:grpSp>
        <p:grpSp>
          <p:nvGrpSpPr>
            <p:cNvPr id="86" name="Agrupar 85">
              <a:extLst>
                <a:ext uri="{FF2B5EF4-FFF2-40B4-BE49-F238E27FC236}">
                  <a16:creationId xmlns:a16="http://schemas.microsoft.com/office/drawing/2014/main" id="{D772D17A-1F92-AC8B-19DB-A94F4E406388}"/>
                </a:ext>
              </a:extLst>
            </p:cNvPr>
            <p:cNvGrpSpPr/>
            <p:nvPr/>
          </p:nvGrpSpPr>
          <p:grpSpPr>
            <a:xfrm>
              <a:off x="7567149" y="1544479"/>
              <a:ext cx="1913610" cy="1687793"/>
              <a:chOff x="7355875" y="1975243"/>
              <a:chExt cx="1799828" cy="1587438"/>
            </a:xfrm>
          </p:grpSpPr>
          <p:sp>
            <p:nvSpPr>
              <p:cNvPr id="87" name="Retângulo Arredondado 36">
                <a:extLst>
                  <a:ext uri="{FF2B5EF4-FFF2-40B4-BE49-F238E27FC236}">
                    <a16:creationId xmlns:a16="http://schemas.microsoft.com/office/drawing/2014/main" id="{F24B37BE-B1F9-CE96-4CF4-3CC8841E722B}"/>
                  </a:ext>
                </a:extLst>
              </p:cNvPr>
              <p:cNvSpPr/>
              <p:nvPr/>
            </p:nvSpPr>
            <p:spPr>
              <a:xfrm>
                <a:off x="7475308" y="1975243"/>
                <a:ext cx="1146162" cy="1587438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88" name="Imagem 87">
                <a:extLst>
                  <a:ext uri="{FF2B5EF4-FFF2-40B4-BE49-F238E27FC236}">
                    <a16:creationId xmlns:a16="http://schemas.microsoft.com/office/drawing/2014/main" id="{5C5CAC99-C27A-BD2F-7A43-7C2F58340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0" r="100000">
                            <a14:backgroundMark x1="52071" y1="87870" x2="52071" y2="87870"/>
                            <a14:backgroundMark x1="19527" y1="75740" x2="19527" y2="757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5875" y="1983358"/>
                <a:ext cx="1042167" cy="1042165"/>
              </a:xfrm>
              <a:prstGeom prst="rect">
                <a:avLst/>
              </a:prstGeom>
            </p:spPr>
          </p:pic>
          <p:sp>
            <p:nvSpPr>
              <p:cNvPr id="89" name="CaixaDeTexto 88">
                <a:extLst>
                  <a:ext uri="{FF2B5EF4-FFF2-40B4-BE49-F238E27FC236}">
                    <a16:creationId xmlns:a16="http://schemas.microsoft.com/office/drawing/2014/main" id="{FECDC20D-432C-8480-BA7E-DDB34FE8F861}"/>
                  </a:ext>
                </a:extLst>
              </p:cNvPr>
              <p:cNvSpPr txBox="1"/>
              <p:nvPr/>
            </p:nvSpPr>
            <p:spPr>
              <a:xfrm>
                <a:off x="7516873" y="2636541"/>
                <a:ext cx="1638830" cy="611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Estação</a:t>
                </a:r>
              </a:p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Elevatória</a:t>
                </a:r>
              </a:p>
            </p:txBody>
          </p:sp>
        </p:grpSp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C11E7528-A041-CC8E-D4F4-B4990FCA2C68}"/>
                </a:ext>
              </a:extLst>
            </p:cNvPr>
            <p:cNvGrpSpPr/>
            <p:nvPr/>
          </p:nvGrpSpPr>
          <p:grpSpPr>
            <a:xfrm>
              <a:off x="7110361" y="4211043"/>
              <a:ext cx="3815657" cy="732524"/>
              <a:chOff x="7002961" y="3999452"/>
              <a:chExt cx="3588779" cy="688968"/>
            </a:xfrm>
          </p:grpSpPr>
          <p:sp>
            <p:nvSpPr>
              <p:cNvPr id="91" name="Seta Dobrada 100">
                <a:extLst>
                  <a:ext uri="{FF2B5EF4-FFF2-40B4-BE49-F238E27FC236}">
                    <a16:creationId xmlns:a16="http://schemas.microsoft.com/office/drawing/2014/main" id="{0B7047AC-AC2F-D8C0-E386-4151F56D2EFF}"/>
                  </a:ext>
                </a:extLst>
              </p:cNvPr>
              <p:cNvSpPr/>
              <p:nvPr/>
            </p:nvSpPr>
            <p:spPr>
              <a:xfrm flipH="1" flipV="1">
                <a:off x="8492031" y="3999452"/>
                <a:ext cx="960518" cy="580026"/>
              </a:xfrm>
              <a:prstGeom prst="bentArrow">
                <a:avLst/>
              </a:prstGeom>
              <a:solidFill>
                <a:srgbClr val="8C590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Bottom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/>
              </a:p>
            </p:txBody>
          </p:sp>
          <p:sp>
            <p:nvSpPr>
              <p:cNvPr id="92" name="CaixaDeTexto 91">
                <a:extLst>
                  <a:ext uri="{FF2B5EF4-FFF2-40B4-BE49-F238E27FC236}">
                    <a16:creationId xmlns:a16="http://schemas.microsoft.com/office/drawing/2014/main" id="{A3AD1430-A877-60FB-6786-8ACB950E5E60}"/>
                  </a:ext>
                </a:extLst>
              </p:cNvPr>
              <p:cNvSpPr txBox="1"/>
              <p:nvPr/>
            </p:nvSpPr>
            <p:spPr>
              <a:xfrm>
                <a:off x="7002961" y="4334653"/>
                <a:ext cx="3588779" cy="353767"/>
              </a:xfrm>
              <a:prstGeom prst="rect">
                <a:avLst/>
              </a:prstGeom>
              <a:noFill/>
              <a:scene3d>
                <a:camera prst="isometricBottomDown"/>
                <a:lightRig rig="threePt" dir="t"/>
              </a:scene3d>
            </p:spPr>
            <p:txBody>
              <a:bodyPr wrap="square" rtlCol="0">
                <a:spAutoFit/>
                <a:scene3d>
                  <a:camera prst="isometricBottomDown"/>
                  <a:lightRig rig="soft" dir="t"/>
                </a:scene3d>
                <a:sp3d prstMaterial="softEdge"/>
              </a:bodyPr>
              <a:lstStyle/>
              <a:p>
                <a:pPr algn="ctr"/>
                <a:r>
                  <a:rPr lang="pt-BR" sz="1600" b="1" dirty="0">
                    <a:solidFill>
                      <a:srgbClr val="A16C18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Lodo</a:t>
                </a:r>
              </a:p>
            </p:txBody>
          </p:sp>
        </p:grpSp>
        <p:grpSp>
          <p:nvGrpSpPr>
            <p:cNvPr id="93" name="Agrupar 92">
              <a:extLst>
                <a:ext uri="{FF2B5EF4-FFF2-40B4-BE49-F238E27FC236}">
                  <a16:creationId xmlns:a16="http://schemas.microsoft.com/office/drawing/2014/main" id="{1DB56B59-7E2B-DB35-579A-150ED40B1188}"/>
                </a:ext>
              </a:extLst>
            </p:cNvPr>
            <p:cNvGrpSpPr/>
            <p:nvPr/>
          </p:nvGrpSpPr>
          <p:grpSpPr>
            <a:xfrm>
              <a:off x="4176190" y="3142336"/>
              <a:ext cx="3815655" cy="711106"/>
              <a:chOff x="4068790" y="2929471"/>
              <a:chExt cx="3588779" cy="668824"/>
            </a:xfrm>
          </p:grpSpPr>
          <p:sp>
            <p:nvSpPr>
              <p:cNvPr id="94" name="Seta: em Forma de U 93">
                <a:extLst>
                  <a:ext uri="{FF2B5EF4-FFF2-40B4-BE49-F238E27FC236}">
                    <a16:creationId xmlns:a16="http://schemas.microsoft.com/office/drawing/2014/main" id="{B234E2DE-F006-591E-353A-F3D25CA5F4E4}"/>
                  </a:ext>
                </a:extLst>
              </p:cNvPr>
              <p:cNvSpPr/>
              <p:nvPr/>
            </p:nvSpPr>
            <p:spPr>
              <a:xfrm flipH="1" flipV="1">
                <a:off x="4729859" y="2929471"/>
                <a:ext cx="1491598" cy="587564"/>
              </a:xfrm>
              <a:prstGeom prst="uturnArrow">
                <a:avLst/>
              </a:prstGeom>
              <a:solidFill>
                <a:srgbClr val="86660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CaixaDeTexto 94">
                <a:extLst>
                  <a:ext uri="{FF2B5EF4-FFF2-40B4-BE49-F238E27FC236}">
                    <a16:creationId xmlns:a16="http://schemas.microsoft.com/office/drawing/2014/main" id="{797AC539-8134-1790-0783-7F76B1CC9F6C}"/>
                  </a:ext>
                </a:extLst>
              </p:cNvPr>
              <p:cNvSpPr txBox="1"/>
              <p:nvPr/>
            </p:nvSpPr>
            <p:spPr>
              <a:xfrm>
                <a:off x="4068790" y="3244528"/>
                <a:ext cx="3588779" cy="353767"/>
              </a:xfrm>
              <a:prstGeom prst="rect">
                <a:avLst/>
              </a:prstGeom>
              <a:noFill/>
              <a:scene3d>
                <a:camera prst="isometricTopUp"/>
                <a:lightRig rig="threePt" dir="t"/>
              </a:scene3d>
            </p:spPr>
            <p:txBody>
              <a:bodyPr wrap="square" rtlCol="0">
                <a:spAutoFit/>
                <a:scene3d>
                  <a:camera prst="orthographicFront"/>
                  <a:lightRig rig="soft" dir="t"/>
                </a:scene3d>
                <a:sp3d prstMaterial="softEdge"/>
              </a:bodyPr>
              <a:lstStyle/>
              <a:p>
                <a:pPr algn="ctr"/>
                <a:r>
                  <a:rPr lang="pt-BR" sz="1600" b="1" dirty="0">
                    <a:solidFill>
                      <a:srgbClr val="8D6C04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Lodo e Areia</a:t>
                </a:r>
              </a:p>
            </p:txBody>
          </p:sp>
        </p:grpSp>
        <p:sp>
          <p:nvSpPr>
            <p:cNvPr id="96" name="CaixaDeTexto 95">
              <a:extLst>
                <a:ext uri="{FF2B5EF4-FFF2-40B4-BE49-F238E27FC236}">
                  <a16:creationId xmlns:a16="http://schemas.microsoft.com/office/drawing/2014/main" id="{92F8E378-324F-64D3-CEDF-4DEF4443B46C}"/>
                </a:ext>
              </a:extLst>
            </p:cNvPr>
            <p:cNvSpPr txBox="1"/>
            <p:nvPr/>
          </p:nvSpPr>
          <p:spPr>
            <a:xfrm>
              <a:off x="7566331" y="3913715"/>
              <a:ext cx="1737611" cy="64968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TopUp"/>
                <a:lightRig rig="threePt" dir="t"/>
              </a:scene3d>
            </a:bodyPr>
            <a:lstStyle/>
            <a:p>
              <a:pPr algn="ctr"/>
              <a:r>
                <a:rPr lang="pt-BR" sz="1600" b="1" dirty="0">
                  <a:ea typeface="Segoe UI Black" panose="020B0A02040204020203" pitchFamily="34" charset="0"/>
                  <a:cs typeface="Segoe UI" panose="020B0502040204020203" pitchFamily="34" charset="0"/>
                </a:rPr>
                <a:t>Leito de Secagem</a:t>
              </a:r>
            </a:p>
          </p:txBody>
        </p:sp>
        <p:sp>
          <p:nvSpPr>
            <p:cNvPr id="97" name="Nuvem 96">
              <a:extLst>
                <a:ext uri="{FF2B5EF4-FFF2-40B4-BE49-F238E27FC236}">
                  <a16:creationId xmlns:a16="http://schemas.microsoft.com/office/drawing/2014/main" id="{D9B8DDAE-2226-B2A8-4BC2-35A87EB9A746}"/>
                </a:ext>
              </a:extLst>
            </p:cNvPr>
            <p:cNvSpPr/>
            <p:nvPr/>
          </p:nvSpPr>
          <p:spPr>
            <a:xfrm>
              <a:off x="7235271" y="5244739"/>
              <a:ext cx="2988656" cy="1020316"/>
            </a:xfrm>
            <a:prstGeom prst="cloud">
              <a:avLst/>
            </a:prstGeom>
            <a:solidFill>
              <a:schemeClr val="accent6">
                <a:lumMod val="50000"/>
                <a:alpha val="22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400" dirty="0">
                  <a:solidFill>
                    <a:schemeClr val="tx1"/>
                  </a:solidFill>
                </a:rPr>
                <a:t>Lodo deixa de ser destinado ao Aterro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2802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8DA27D-2FF3-3D52-9D30-216C3B320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4">
            <a:extLst>
              <a:ext uri="{FF2B5EF4-FFF2-40B4-BE49-F238E27FC236}">
                <a16:creationId xmlns:a16="http://schemas.microsoft.com/office/drawing/2014/main" id="{763EB56C-0F69-87A2-C808-2E498D0725A7}"/>
              </a:ext>
            </a:extLst>
          </p:cNvPr>
          <p:cNvGrpSpPr/>
          <p:nvPr/>
        </p:nvGrpSpPr>
        <p:grpSpPr>
          <a:xfrm>
            <a:off x="-405727" y="6041452"/>
            <a:ext cx="3934230" cy="1455489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DA84DD1D-687D-4C57-BDCC-249B12F9A5E4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6255D5E-8132-5D87-71DA-5396FE94083A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F847B28-CC56-EF17-D8AC-7A481C590AA6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952F08EA-057A-50A4-AB80-44BAFFA3D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2E4EB-F453-42C2-5839-AA60218DE355}"/>
              </a:ext>
            </a:extLst>
          </p:cNvPr>
          <p:cNvSpPr txBox="1"/>
          <p:nvPr/>
        </p:nvSpPr>
        <p:spPr>
          <a:xfrm>
            <a:off x="476358" y="436408"/>
            <a:ext cx="7629017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Principais projetos sustentáveis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589DD44B-ACE4-3A3C-887C-DA444E989063}"/>
              </a:ext>
            </a:extLst>
          </p:cNvPr>
          <p:cNvGrpSpPr/>
          <p:nvPr/>
        </p:nvGrpSpPr>
        <p:grpSpPr>
          <a:xfrm rot="15300000">
            <a:off x="10182475" y="-1044116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B673CA9-FCA7-1B8A-85C6-21CE2EF5EDE4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3534A0A0-0C1A-B694-79A6-414C04807B0E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7F9C46E-7DC7-8DAB-C4EA-84CE0DB4AE26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D83F2104-7547-7E36-2358-78B00D1C9DD4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D80429A-CFFF-E046-73C2-71FF8E62D547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24515DA1-6F23-BE3D-578A-0274E402C85B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0A302705-0092-7E3E-F8F0-C00AB17C1B3C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60BDB0E-5584-F8A1-8B4C-BC099156589A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FEDA9E8B-E457-0081-1145-A0D2B840F337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2782ABA0-9B24-EC5F-9517-7A21F7A3C715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8C1E620-E01A-0D7B-6DC8-5A91C5600D98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C1B036AA-1801-0446-3BD0-900A70343A25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B4DC3362-D454-9564-8930-FA83F58D62AC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FF207F16-D8EF-B6C7-B93A-6411EE03547F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DE37543-EEC0-C338-0D2F-B515D6E0C625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6862C9E4-468D-7518-DEF2-8CC495CA35E3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BB0D638-8A0C-B1C7-6D35-2742855A7E88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8781577-10D3-77E8-69E2-421D4B7AADB7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EAD72356-00D5-337D-E7CD-F26360AFC8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641609" y="6125458"/>
            <a:ext cx="3204023" cy="53788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9ABB5EA-A3D7-64DE-1834-9FA75E2C6C90}"/>
              </a:ext>
            </a:extLst>
          </p:cNvPr>
          <p:cNvSpPr txBox="1"/>
          <p:nvPr/>
        </p:nvSpPr>
        <p:spPr>
          <a:xfrm>
            <a:off x="500681" y="1196566"/>
            <a:ext cx="786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Usina-Modelo de Valorização Energética de Biogás e Lodo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D9B31D-0BF1-E9BA-DE52-2683F2B57A54}"/>
              </a:ext>
            </a:extLst>
          </p:cNvPr>
          <p:cNvSpPr txBox="1"/>
          <p:nvPr/>
        </p:nvSpPr>
        <p:spPr>
          <a:xfrm>
            <a:off x="500681" y="1746641"/>
            <a:ext cx="60631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PROJETO – Aproveitamento do Biogás</a:t>
            </a:r>
          </a:p>
        </p:txBody>
      </p:sp>
      <p:grpSp>
        <p:nvGrpSpPr>
          <p:cNvPr id="148" name="Agrupar 147">
            <a:extLst>
              <a:ext uri="{FF2B5EF4-FFF2-40B4-BE49-F238E27FC236}">
                <a16:creationId xmlns:a16="http://schemas.microsoft.com/office/drawing/2014/main" id="{7B513B35-F230-F783-7DD2-881C4648CDFD}"/>
              </a:ext>
            </a:extLst>
          </p:cNvPr>
          <p:cNvGrpSpPr/>
          <p:nvPr/>
        </p:nvGrpSpPr>
        <p:grpSpPr>
          <a:xfrm>
            <a:off x="-104613" y="899053"/>
            <a:ext cx="12954807" cy="6210174"/>
            <a:chOff x="-231613" y="553402"/>
            <a:chExt cx="13477602" cy="6460787"/>
          </a:xfrm>
        </p:grpSpPr>
        <p:sp>
          <p:nvSpPr>
            <p:cNvPr id="6" name="Seta para a Direita 101">
              <a:extLst>
                <a:ext uri="{FF2B5EF4-FFF2-40B4-BE49-F238E27FC236}">
                  <a16:creationId xmlns:a16="http://schemas.microsoft.com/office/drawing/2014/main" id="{73392706-477B-401D-53F7-3BA9508DA32F}"/>
                </a:ext>
              </a:extLst>
            </p:cNvPr>
            <p:cNvSpPr/>
            <p:nvPr/>
          </p:nvSpPr>
          <p:spPr>
            <a:xfrm flipH="1" flipV="1">
              <a:off x="7895426" y="553402"/>
              <a:ext cx="5350563" cy="504289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AF47AB1F-3180-546A-D0EF-E3DAEE2E1E81}"/>
                </a:ext>
              </a:extLst>
            </p:cNvPr>
            <p:cNvGrpSpPr/>
            <p:nvPr/>
          </p:nvGrpSpPr>
          <p:grpSpPr>
            <a:xfrm>
              <a:off x="3572676" y="2511897"/>
              <a:ext cx="926373" cy="3789415"/>
              <a:chOff x="3042712" y="2553873"/>
              <a:chExt cx="926373" cy="3789415"/>
            </a:xfrm>
          </p:grpSpPr>
          <p:sp>
            <p:nvSpPr>
              <p:cNvPr id="15" name="Seta Dobrada 93">
                <a:extLst>
                  <a:ext uri="{FF2B5EF4-FFF2-40B4-BE49-F238E27FC236}">
                    <a16:creationId xmlns:a16="http://schemas.microsoft.com/office/drawing/2014/main" id="{43BB3AF9-9561-012E-1729-5BF4A11F8C15}"/>
                  </a:ext>
                </a:extLst>
              </p:cNvPr>
              <p:cNvSpPr/>
              <p:nvPr/>
            </p:nvSpPr>
            <p:spPr>
              <a:xfrm flipH="1">
                <a:off x="3374977" y="2553873"/>
                <a:ext cx="594108" cy="3118265"/>
              </a:xfrm>
              <a:prstGeom prst="bentArrow">
                <a:avLst/>
              </a:prstGeom>
              <a:solidFill>
                <a:srgbClr val="81CC2E"/>
              </a:solidFill>
              <a:ln>
                <a:noFill/>
              </a:ln>
              <a:effectLst/>
              <a:scene3d>
                <a:camera prst="isometricBottom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/>
              </a:p>
            </p:txBody>
          </p:sp>
          <p:sp>
            <p:nvSpPr>
              <p:cNvPr id="16" name="Seta Dobrada 102">
                <a:extLst>
                  <a:ext uri="{FF2B5EF4-FFF2-40B4-BE49-F238E27FC236}">
                    <a16:creationId xmlns:a16="http://schemas.microsoft.com/office/drawing/2014/main" id="{9E7EB544-73AE-1428-D1BA-0D8234629BC7}"/>
                  </a:ext>
                </a:extLst>
              </p:cNvPr>
              <p:cNvSpPr/>
              <p:nvPr/>
            </p:nvSpPr>
            <p:spPr>
              <a:xfrm>
                <a:off x="3042712" y="4161644"/>
                <a:ext cx="592182" cy="2181644"/>
              </a:xfrm>
              <a:prstGeom prst="bentArrow">
                <a:avLst>
                  <a:gd name="adj1" fmla="val 25000"/>
                  <a:gd name="adj2" fmla="val 25000"/>
                  <a:gd name="adj3" fmla="val 0"/>
                  <a:gd name="adj4" fmla="val 43750"/>
                </a:avLst>
              </a:prstGeom>
              <a:solidFill>
                <a:srgbClr val="92D050"/>
              </a:solidFill>
              <a:ln>
                <a:noFill/>
              </a:ln>
              <a:effectLst/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/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6C3E8797-4064-E8A8-8D80-3BE442795CD9}"/>
                </a:ext>
              </a:extLst>
            </p:cNvPr>
            <p:cNvGrpSpPr/>
            <p:nvPr/>
          </p:nvGrpSpPr>
          <p:grpSpPr>
            <a:xfrm>
              <a:off x="2358433" y="3556299"/>
              <a:ext cx="3588779" cy="2181644"/>
              <a:chOff x="2261157" y="3591110"/>
              <a:chExt cx="3588779" cy="2181644"/>
            </a:xfrm>
          </p:grpSpPr>
          <p:grpSp>
            <p:nvGrpSpPr>
              <p:cNvPr id="19" name="Agrupar 18">
                <a:extLst>
                  <a:ext uri="{FF2B5EF4-FFF2-40B4-BE49-F238E27FC236}">
                    <a16:creationId xmlns:a16="http://schemas.microsoft.com/office/drawing/2014/main" id="{2D7F52BC-B4DF-7B18-E9EC-CF2C6238EA34}"/>
                  </a:ext>
                </a:extLst>
              </p:cNvPr>
              <p:cNvGrpSpPr/>
              <p:nvPr/>
            </p:nvGrpSpPr>
            <p:grpSpPr>
              <a:xfrm>
                <a:off x="3765519" y="3591110"/>
                <a:ext cx="1118646" cy="2181644"/>
                <a:chOff x="3253888" y="3591110"/>
                <a:chExt cx="1118646" cy="218164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" name="Seta Dobrada 93">
                  <a:extLst>
                    <a:ext uri="{FF2B5EF4-FFF2-40B4-BE49-F238E27FC236}">
                      <a16:creationId xmlns:a16="http://schemas.microsoft.com/office/drawing/2014/main" id="{7E9C44A0-54F7-7814-C868-421222FA4B7C}"/>
                    </a:ext>
                  </a:extLst>
                </p:cNvPr>
                <p:cNvSpPr/>
                <p:nvPr/>
              </p:nvSpPr>
              <p:spPr>
                <a:xfrm flipV="1">
                  <a:off x="3778426" y="4944073"/>
                  <a:ext cx="594108" cy="779711"/>
                </a:xfrm>
                <a:prstGeom prst="bentArrow">
                  <a:avLst/>
                </a:prstGeom>
                <a:solidFill>
                  <a:srgbClr val="81CC2E"/>
                </a:solidFill>
                <a:ln>
                  <a:noFill/>
                </a:ln>
                <a:effectLst/>
                <a:scene3d>
                  <a:camera prst="isometricBottomDown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600"/>
                </a:p>
              </p:txBody>
            </p:sp>
            <p:sp>
              <p:nvSpPr>
                <p:cNvPr id="27" name="Seta Dobrada 102">
                  <a:extLst>
                    <a:ext uri="{FF2B5EF4-FFF2-40B4-BE49-F238E27FC236}">
                      <a16:creationId xmlns:a16="http://schemas.microsoft.com/office/drawing/2014/main" id="{18261384-A084-4AFC-4E95-B32934E5C221}"/>
                    </a:ext>
                  </a:extLst>
                </p:cNvPr>
                <p:cNvSpPr/>
                <p:nvPr/>
              </p:nvSpPr>
              <p:spPr>
                <a:xfrm flipH="1" flipV="1">
                  <a:off x="3253888" y="3591110"/>
                  <a:ext cx="592182" cy="2181644"/>
                </a:xfrm>
                <a:prstGeom prst="bentArrow">
                  <a:avLst>
                    <a:gd name="adj1" fmla="val 25000"/>
                    <a:gd name="adj2" fmla="val 25000"/>
                    <a:gd name="adj3" fmla="val 0"/>
                    <a:gd name="adj4" fmla="val 43750"/>
                  </a:avLst>
                </a:prstGeom>
                <a:solidFill>
                  <a:srgbClr val="92D050"/>
                </a:solidFill>
                <a:ln>
                  <a:noFill/>
                </a:ln>
                <a:effectLst/>
                <a:scene3d>
                  <a:camera prst="isometricTop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600"/>
                </a:p>
              </p:txBody>
            </p:sp>
          </p:grp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117B6F22-2E31-6063-AEA3-CCF112878EBD}"/>
                  </a:ext>
                </a:extLst>
              </p:cNvPr>
              <p:cNvSpPr txBox="1"/>
              <p:nvPr/>
            </p:nvSpPr>
            <p:spPr>
              <a:xfrm>
                <a:off x="2261157" y="4524268"/>
                <a:ext cx="3588779" cy="707886"/>
              </a:xfrm>
              <a:prstGeom prst="rect">
                <a:avLst/>
              </a:prstGeom>
              <a:noFill/>
              <a:scene3d>
                <a:camera prst="isometricBottomDown"/>
                <a:lightRig rig="threePt" dir="t"/>
              </a:scene3d>
            </p:spPr>
            <p:txBody>
              <a:bodyPr wrap="square" rtlCol="0">
                <a:spAutoFit/>
                <a:scene3d>
                  <a:camera prst="isometricBottomDown"/>
                  <a:lightRig rig="soft" dir="t"/>
                </a:scene3d>
                <a:sp3d prstMaterial="softEdge"/>
              </a:bodyPr>
              <a:lstStyle/>
              <a:p>
                <a:pPr algn="ctr"/>
                <a:r>
                  <a:rPr lang="pt-BR" sz="2000" b="1" dirty="0">
                    <a:solidFill>
                      <a:srgbClr val="9ADA55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Biogás</a:t>
                </a:r>
              </a:p>
              <a:p>
                <a:pPr algn="ctr"/>
                <a:r>
                  <a:rPr lang="pt-BR" sz="2000" b="1" dirty="0">
                    <a:solidFill>
                      <a:srgbClr val="9ADA55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Tratado</a:t>
                </a:r>
              </a:p>
            </p:txBody>
          </p:sp>
        </p:grpSp>
        <p:grpSp>
          <p:nvGrpSpPr>
            <p:cNvPr id="99" name="Agrupar 98">
              <a:extLst>
                <a:ext uri="{FF2B5EF4-FFF2-40B4-BE49-F238E27FC236}">
                  <a16:creationId xmlns:a16="http://schemas.microsoft.com/office/drawing/2014/main" id="{40FEA3FD-38A8-F791-D125-B75DA3E36B12}"/>
                </a:ext>
              </a:extLst>
            </p:cNvPr>
            <p:cNvGrpSpPr/>
            <p:nvPr/>
          </p:nvGrpSpPr>
          <p:grpSpPr>
            <a:xfrm>
              <a:off x="7072786" y="2888770"/>
              <a:ext cx="3588779" cy="580026"/>
              <a:chOff x="6975510" y="2923581"/>
              <a:chExt cx="3588779" cy="580026"/>
            </a:xfrm>
          </p:grpSpPr>
          <p:sp>
            <p:nvSpPr>
              <p:cNvPr id="100" name="Seta Dobrada 108">
                <a:extLst>
                  <a:ext uri="{FF2B5EF4-FFF2-40B4-BE49-F238E27FC236}">
                    <a16:creationId xmlns:a16="http://schemas.microsoft.com/office/drawing/2014/main" id="{03EF116E-89A7-4E91-DF9C-3B2F4C6ACA55}"/>
                  </a:ext>
                </a:extLst>
              </p:cNvPr>
              <p:cNvSpPr/>
              <p:nvPr/>
            </p:nvSpPr>
            <p:spPr>
              <a:xfrm flipV="1">
                <a:off x="7374187" y="2923581"/>
                <a:ext cx="2501532" cy="580026"/>
              </a:xfrm>
              <a:prstGeom prst="ben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Bottom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/>
              </a:p>
            </p:txBody>
          </p:sp>
          <p:sp>
            <p:nvSpPr>
              <p:cNvPr id="101" name="CaixaDeTexto 100">
                <a:extLst>
                  <a:ext uri="{FF2B5EF4-FFF2-40B4-BE49-F238E27FC236}">
                    <a16:creationId xmlns:a16="http://schemas.microsoft.com/office/drawing/2014/main" id="{C44C5336-D927-E42D-0A56-395767D0B60F}"/>
                  </a:ext>
                </a:extLst>
              </p:cNvPr>
              <p:cNvSpPr txBox="1"/>
              <p:nvPr/>
            </p:nvSpPr>
            <p:spPr>
              <a:xfrm>
                <a:off x="6975510" y="3020000"/>
                <a:ext cx="3588779" cy="338554"/>
              </a:xfrm>
              <a:prstGeom prst="rect">
                <a:avLst/>
              </a:prstGeom>
              <a:noFill/>
              <a:scene3d>
                <a:camera prst="isometricBottomDown"/>
                <a:lightRig rig="threePt" dir="t"/>
              </a:scene3d>
            </p:spPr>
            <p:txBody>
              <a:bodyPr wrap="square" rtlCol="0">
                <a:spAutoFit/>
                <a:scene3d>
                  <a:camera prst="isometricBottomDown"/>
                  <a:lightRig rig="soft" dir="t"/>
                </a:scene3d>
                <a:sp3d prstMaterial="softEdge"/>
              </a:bodyPr>
              <a:lstStyle/>
              <a:p>
                <a:pPr algn="ctr"/>
                <a:r>
                  <a:rPr lang="pt-BR" sz="1600" b="1" dirty="0">
                    <a:solidFill>
                      <a:srgbClr val="949494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Esgoto </a:t>
                </a:r>
                <a:r>
                  <a:rPr lang="pt-BR" sz="1600" b="1" dirty="0" err="1">
                    <a:solidFill>
                      <a:srgbClr val="949494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pré-tratado</a:t>
                </a:r>
                <a:endParaRPr lang="pt-BR" sz="1600" b="1" dirty="0">
                  <a:solidFill>
                    <a:srgbClr val="949494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Segoe UI Black" panose="020B0A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02" name="Agrupar 101">
              <a:extLst>
                <a:ext uri="{FF2B5EF4-FFF2-40B4-BE49-F238E27FC236}">
                  <a16:creationId xmlns:a16="http://schemas.microsoft.com/office/drawing/2014/main" id="{EC776FE5-152E-42FD-4028-A07994BB5CA3}"/>
                </a:ext>
              </a:extLst>
            </p:cNvPr>
            <p:cNvGrpSpPr/>
            <p:nvPr/>
          </p:nvGrpSpPr>
          <p:grpSpPr>
            <a:xfrm>
              <a:off x="-231613" y="4779153"/>
              <a:ext cx="3588779" cy="1033484"/>
              <a:chOff x="-328889" y="4813964"/>
              <a:chExt cx="3588779" cy="1033484"/>
            </a:xfrm>
          </p:grpSpPr>
          <p:sp>
            <p:nvSpPr>
              <p:cNvPr id="103" name="Seta para a Direita 101">
                <a:extLst>
                  <a:ext uri="{FF2B5EF4-FFF2-40B4-BE49-F238E27FC236}">
                    <a16:creationId xmlns:a16="http://schemas.microsoft.com/office/drawing/2014/main" id="{DEAFE743-15D1-F8C3-6A52-B18BE8341070}"/>
                  </a:ext>
                </a:extLst>
              </p:cNvPr>
              <p:cNvSpPr/>
              <p:nvPr/>
            </p:nvSpPr>
            <p:spPr>
              <a:xfrm flipH="1" flipV="1">
                <a:off x="237349" y="4813964"/>
                <a:ext cx="1944398" cy="504289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/>
              </a:p>
            </p:txBody>
          </p:sp>
          <p:sp>
            <p:nvSpPr>
              <p:cNvPr id="104" name="CaixaDeTexto 103">
                <a:extLst>
                  <a:ext uri="{FF2B5EF4-FFF2-40B4-BE49-F238E27FC236}">
                    <a16:creationId xmlns:a16="http://schemas.microsoft.com/office/drawing/2014/main" id="{143F270D-C19C-DC65-3EBF-2C4F9838BA9B}"/>
                  </a:ext>
                </a:extLst>
              </p:cNvPr>
              <p:cNvSpPr txBox="1"/>
              <p:nvPr/>
            </p:nvSpPr>
            <p:spPr>
              <a:xfrm>
                <a:off x="-328889" y="5016451"/>
                <a:ext cx="3588779" cy="830997"/>
              </a:xfrm>
              <a:prstGeom prst="rect">
                <a:avLst/>
              </a:prstGeom>
              <a:noFill/>
              <a:scene3d>
                <a:camera prst="isometricTopUp"/>
                <a:lightRig rig="threePt" dir="t"/>
              </a:scene3d>
            </p:spPr>
            <p:txBody>
              <a:bodyPr wrap="square" rtlCol="0">
                <a:spAutoFit/>
                <a:scene3d>
                  <a:camera prst="orthographicFront"/>
                  <a:lightRig rig="soft" dir="t"/>
                </a:scene3d>
                <a:sp3d prstMaterial="softEdge"/>
              </a:bodyPr>
              <a:lstStyle/>
              <a:p>
                <a:pPr algn="ctr"/>
                <a:r>
                  <a:rPr lang="pt-BR" sz="1600" b="1" dirty="0">
                    <a:solidFill>
                      <a:srgbClr val="FFC000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Energia</a:t>
                </a:r>
              </a:p>
              <a:p>
                <a:pPr algn="ctr"/>
                <a:r>
                  <a:rPr lang="pt-BR" sz="1600" b="1" dirty="0">
                    <a:solidFill>
                      <a:srgbClr val="FFC000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Elétrica </a:t>
                </a:r>
                <a:br>
                  <a:rPr lang="pt-BR" sz="1600" b="1" dirty="0">
                    <a:solidFill>
                      <a:srgbClr val="FFC000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</a:br>
                <a:r>
                  <a:rPr lang="pt-BR" sz="1600" b="1" dirty="0">
                    <a:solidFill>
                      <a:srgbClr val="FFC000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Renovável</a:t>
                </a:r>
              </a:p>
            </p:txBody>
          </p:sp>
        </p:grpSp>
        <p:sp>
          <p:nvSpPr>
            <p:cNvPr id="105" name="Seta para a Direita 101">
              <a:extLst>
                <a:ext uri="{FF2B5EF4-FFF2-40B4-BE49-F238E27FC236}">
                  <a16:creationId xmlns:a16="http://schemas.microsoft.com/office/drawing/2014/main" id="{B197B938-9850-C407-64E6-89D2E00D3E13}"/>
                </a:ext>
              </a:extLst>
            </p:cNvPr>
            <p:cNvSpPr/>
            <p:nvPr/>
          </p:nvSpPr>
          <p:spPr>
            <a:xfrm flipH="1" flipV="1">
              <a:off x="2041408" y="5293469"/>
              <a:ext cx="2582357" cy="327545"/>
            </a:xfrm>
            <a:prstGeom prst="rightArrow">
              <a:avLst/>
            </a:prstGeom>
            <a:solidFill>
              <a:srgbClr val="81CC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Bottom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106" name="Seta para a Direita 101">
              <a:extLst>
                <a:ext uri="{FF2B5EF4-FFF2-40B4-BE49-F238E27FC236}">
                  <a16:creationId xmlns:a16="http://schemas.microsoft.com/office/drawing/2014/main" id="{50CC26F0-758E-B657-3071-B15A39A42189}"/>
                </a:ext>
              </a:extLst>
            </p:cNvPr>
            <p:cNvSpPr/>
            <p:nvPr/>
          </p:nvSpPr>
          <p:spPr>
            <a:xfrm flipH="1" flipV="1">
              <a:off x="3676927" y="4319576"/>
              <a:ext cx="2640324" cy="32754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Bottom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07607242-AD73-F1D1-67AB-A5E1C95A2151}"/>
                </a:ext>
              </a:extLst>
            </p:cNvPr>
            <p:cNvGrpSpPr/>
            <p:nvPr/>
          </p:nvGrpSpPr>
          <p:grpSpPr>
            <a:xfrm>
              <a:off x="1494650" y="3755517"/>
              <a:ext cx="1934930" cy="1271602"/>
              <a:chOff x="885743" y="3790328"/>
              <a:chExt cx="1934930" cy="1271602"/>
            </a:xfrm>
          </p:grpSpPr>
          <p:sp>
            <p:nvSpPr>
              <p:cNvPr id="108" name="Retângulo Arredondado 46">
                <a:extLst>
                  <a:ext uri="{FF2B5EF4-FFF2-40B4-BE49-F238E27FC236}">
                    <a16:creationId xmlns:a16="http://schemas.microsoft.com/office/drawing/2014/main" id="{D9488508-02BE-0174-837A-2A47B795C547}"/>
                  </a:ext>
                </a:extLst>
              </p:cNvPr>
              <p:cNvSpPr/>
              <p:nvPr/>
            </p:nvSpPr>
            <p:spPr>
              <a:xfrm>
                <a:off x="885743" y="3873930"/>
                <a:ext cx="1512000" cy="1188000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09" name="Imagem 108">
                <a:extLst>
                  <a:ext uri="{FF2B5EF4-FFF2-40B4-BE49-F238E27FC236}">
                    <a16:creationId xmlns:a16="http://schemas.microsoft.com/office/drawing/2014/main" id="{5C8FE085-23E1-852B-7AF4-D8941EECF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967" y="3790328"/>
                <a:ext cx="1168486" cy="932278"/>
              </a:xfrm>
              <a:prstGeom prst="rect">
                <a:avLst/>
              </a:prstGeom>
            </p:spPr>
          </p:pic>
          <p:sp>
            <p:nvSpPr>
              <p:cNvPr id="110" name="CaixaDeTexto 109">
                <a:extLst>
                  <a:ext uri="{FF2B5EF4-FFF2-40B4-BE49-F238E27FC236}">
                    <a16:creationId xmlns:a16="http://schemas.microsoft.com/office/drawing/2014/main" id="{3256FA64-0467-6DFA-AD23-830A2DBF7AB1}"/>
                  </a:ext>
                </a:extLst>
              </p:cNvPr>
              <p:cNvSpPr txBox="1"/>
              <p:nvPr/>
            </p:nvSpPr>
            <p:spPr>
              <a:xfrm>
                <a:off x="996589" y="4429800"/>
                <a:ext cx="18240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Gerador</a:t>
                </a:r>
              </a:p>
            </p:txBody>
          </p:sp>
        </p:grpSp>
        <p:grpSp>
          <p:nvGrpSpPr>
            <p:cNvPr id="111" name="Agrupar 110">
              <a:extLst>
                <a:ext uri="{FF2B5EF4-FFF2-40B4-BE49-F238E27FC236}">
                  <a16:creationId xmlns:a16="http://schemas.microsoft.com/office/drawing/2014/main" id="{081EB63E-1F40-EF0D-5A16-354EFF9D850A}"/>
                </a:ext>
              </a:extLst>
            </p:cNvPr>
            <p:cNvGrpSpPr/>
            <p:nvPr/>
          </p:nvGrpSpPr>
          <p:grpSpPr>
            <a:xfrm>
              <a:off x="2654676" y="3080174"/>
              <a:ext cx="1825136" cy="1259615"/>
              <a:chOff x="2045769" y="3114985"/>
              <a:chExt cx="1825136" cy="1259615"/>
            </a:xfrm>
          </p:grpSpPr>
          <p:sp>
            <p:nvSpPr>
              <p:cNvPr id="112" name="Retângulo Arredondado 1">
                <a:extLst>
                  <a:ext uri="{FF2B5EF4-FFF2-40B4-BE49-F238E27FC236}">
                    <a16:creationId xmlns:a16="http://schemas.microsoft.com/office/drawing/2014/main" id="{1B6A4A48-C2CD-B38A-084A-6E8174ECFBB5}"/>
                  </a:ext>
                </a:extLst>
              </p:cNvPr>
              <p:cNvSpPr/>
              <p:nvPr/>
            </p:nvSpPr>
            <p:spPr>
              <a:xfrm>
                <a:off x="2045769" y="3186600"/>
                <a:ext cx="1512000" cy="1188000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13" name="Imagem 112">
                <a:extLst>
                  <a:ext uri="{FF2B5EF4-FFF2-40B4-BE49-F238E27FC236}">
                    <a16:creationId xmlns:a16="http://schemas.microsoft.com/office/drawing/2014/main" id="{C80CCAAA-AA4A-E775-B668-5F46CBA6A6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6" t="28660" r="67985" b="44424"/>
              <a:stretch/>
            </p:blipFill>
            <p:spPr>
              <a:xfrm>
                <a:off x="2223313" y="3114985"/>
                <a:ext cx="938413" cy="852945"/>
              </a:xfrm>
              <a:prstGeom prst="rect">
                <a:avLst/>
              </a:prstGeom>
            </p:spPr>
          </p:pic>
          <p:sp>
            <p:nvSpPr>
              <p:cNvPr id="114" name="CaixaDeTexto 113">
                <a:extLst>
                  <a:ext uri="{FF2B5EF4-FFF2-40B4-BE49-F238E27FC236}">
                    <a16:creationId xmlns:a16="http://schemas.microsoft.com/office/drawing/2014/main" id="{404A7867-87D7-D67E-550B-C3922D12D835}"/>
                  </a:ext>
                </a:extLst>
              </p:cNvPr>
              <p:cNvSpPr txBox="1"/>
              <p:nvPr/>
            </p:nvSpPr>
            <p:spPr>
              <a:xfrm>
                <a:off x="2272592" y="3733340"/>
                <a:ext cx="15983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Purificação</a:t>
                </a:r>
              </a:p>
            </p:txBody>
          </p:sp>
        </p:grpSp>
        <p:grpSp>
          <p:nvGrpSpPr>
            <p:cNvPr id="115" name="Agrupar 114">
              <a:extLst>
                <a:ext uri="{FF2B5EF4-FFF2-40B4-BE49-F238E27FC236}">
                  <a16:creationId xmlns:a16="http://schemas.microsoft.com/office/drawing/2014/main" id="{9F76C628-CE83-2E33-F1A1-684DD55D23B6}"/>
                </a:ext>
              </a:extLst>
            </p:cNvPr>
            <p:cNvGrpSpPr/>
            <p:nvPr/>
          </p:nvGrpSpPr>
          <p:grpSpPr>
            <a:xfrm>
              <a:off x="4144796" y="5339957"/>
              <a:ext cx="1938892" cy="1286602"/>
              <a:chOff x="2422653" y="4158231"/>
              <a:chExt cx="1938892" cy="1286602"/>
            </a:xfrm>
          </p:grpSpPr>
          <p:sp>
            <p:nvSpPr>
              <p:cNvPr id="116" name="Retângulo Arredondado 60">
                <a:extLst>
                  <a:ext uri="{FF2B5EF4-FFF2-40B4-BE49-F238E27FC236}">
                    <a16:creationId xmlns:a16="http://schemas.microsoft.com/office/drawing/2014/main" id="{99618B95-CAD7-A1C9-F6C5-002496A5AE55}"/>
                  </a:ext>
                </a:extLst>
              </p:cNvPr>
              <p:cNvSpPr/>
              <p:nvPr/>
            </p:nvSpPr>
            <p:spPr>
              <a:xfrm>
                <a:off x="2471768" y="4158231"/>
                <a:ext cx="1387752" cy="1286602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7" name="CaixaDeTexto 116">
                <a:extLst>
                  <a:ext uri="{FF2B5EF4-FFF2-40B4-BE49-F238E27FC236}">
                    <a16:creationId xmlns:a16="http://schemas.microsoft.com/office/drawing/2014/main" id="{E8CFD717-9D58-462D-8CBC-083F2C43BAD7}"/>
                  </a:ext>
                </a:extLst>
              </p:cNvPr>
              <p:cNvSpPr txBox="1"/>
              <p:nvPr/>
            </p:nvSpPr>
            <p:spPr>
              <a:xfrm>
                <a:off x="2422653" y="4645016"/>
                <a:ext cx="19388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Biogás</a:t>
                </a:r>
              </a:p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Tratado</a:t>
                </a:r>
              </a:p>
            </p:txBody>
          </p:sp>
          <p:pic>
            <p:nvPicPr>
              <p:cNvPr id="118" name="Imagem 117">
                <a:extLst>
                  <a:ext uri="{FF2B5EF4-FFF2-40B4-BE49-F238E27FC236}">
                    <a16:creationId xmlns:a16="http://schemas.microsoft.com/office/drawing/2014/main" id="{0971B4AF-4C05-8351-3975-24E6116E8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9431" y="4162272"/>
                <a:ext cx="779712" cy="779711"/>
              </a:xfrm>
              <a:prstGeom prst="rect">
                <a:avLst/>
              </a:prstGeom>
            </p:spPr>
          </p:pic>
        </p:grpSp>
        <p:grpSp>
          <p:nvGrpSpPr>
            <p:cNvPr id="119" name="Agrupar 118">
              <a:extLst>
                <a:ext uri="{FF2B5EF4-FFF2-40B4-BE49-F238E27FC236}">
                  <a16:creationId xmlns:a16="http://schemas.microsoft.com/office/drawing/2014/main" id="{23B1C1FC-7D6F-F499-374E-373DD5F38C5B}"/>
                </a:ext>
              </a:extLst>
            </p:cNvPr>
            <p:cNvGrpSpPr/>
            <p:nvPr/>
          </p:nvGrpSpPr>
          <p:grpSpPr>
            <a:xfrm>
              <a:off x="5215900" y="4479031"/>
              <a:ext cx="2014437" cy="1527970"/>
              <a:chOff x="4501583" y="5101388"/>
              <a:chExt cx="2030301" cy="1540003"/>
            </a:xfrm>
          </p:grpSpPr>
          <p:sp>
            <p:nvSpPr>
              <p:cNvPr id="120" name="Retângulo Arredondado 70">
                <a:extLst>
                  <a:ext uri="{FF2B5EF4-FFF2-40B4-BE49-F238E27FC236}">
                    <a16:creationId xmlns:a16="http://schemas.microsoft.com/office/drawing/2014/main" id="{75C7D070-6CEA-2054-87B8-77CC20D567A0}"/>
                  </a:ext>
                </a:extLst>
              </p:cNvPr>
              <p:cNvSpPr/>
              <p:nvPr/>
            </p:nvSpPr>
            <p:spPr>
              <a:xfrm>
                <a:off x="4501583" y="5252350"/>
                <a:ext cx="1586396" cy="1389041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1" name="CaixaDeTexto 120">
                <a:extLst>
                  <a:ext uri="{FF2B5EF4-FFF2-40B4-BE49-F238E27FC236}">
                    <a16:creationId xmlns:a16="http://schemas.microsoft.com/office/drawing/2014/main" id="{68239D88-1672-011B-115E-70F5929860DF}"/>
                  </a:ext>
                </a:extLst>
              </p:cNvPr>
              <p:cNvSpPr txBox="1"/>
              <p:nvPr/>
            </p:nvSpPr>
            <p:spPr>
              <a:xfrm>
                <a:off x="4601373" y="5780828"/>
                <a:ext cx="1930511" cy="589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Biogás</a:t>
                </a:r>
              </a:p>
              <a:p>
                <a:pPr algn="ctr"/>
                <a:r>
                  <a:rPr lang="pt-BR" sz="1600" b="1" i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in Natura</a:t>
                </a:r>
              </a:p>
            </p:txBody>
          </p:sp>
          <p:pic>
            <p:nvPicPr>
              <p:cNvPr id="122" name="Imagem 121">
                <a:extLst>
                  <a:ext uri="{FF2B5EF4-FFF2-40B4-BE49-F238E27FC236}">
                    <a16:creationId xmlns:a16="http://schemas.microsoft.com/office/drawing/2014/main" id="{5E3B300B-3A74-D2C9-8BF0-66D7BB0FC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7758" y="5101388"/>
                <a:ext cx="989208" cy="989208"/>
              </a:xfrm>
              <a:prstGeom prst="rect">
                <a:avLst/>
              </a:prstGeom>
            </p:spPr>
          </p:pic>
        </p:grpSp>
        <p:grpSp>
          <p:nvGrpSpPr>
            <p:cNvPr id="123" name="Agrupar 122">
              <a:extLst>
                <a:ext uri="{FF2B5EF4-FFF2-40B4-BE49-F238E27FC236}">
                  <a16:creationId xmlns:a16="http://schemas.microsoft.com/office/drawing/2014/main" id="{3B61572E-1843-5CCC-EDE5-52A15EEEE225}"/>
                </a:ext>
              </a:extLst>
            </p:cNvPr>
            <p:cNvGrpSpPr/>
            <p:nvPr/>
          </p:nvGrpSpPr>
          <p:grpSpPr>
            <a:xfrm>
              <a:off x="3814702" y="2080240"/>
              <a:ext cx="1826862" cy="1572218"/>
              <a:chOff x="3205795" y="2115051"/>
              <a:chExt cx="1826862" cy="1572218"/>
            </a:xfrm>
          </p:grpSpPr>
          <p:sp>
            <p:nvSpPr>
              <p:cNvPr id="124" name="Retângulo Arredondado 76">
                <a:extLst>
                  <a:ext uri="{FF2B5EF4-FFF2-40B4-BE49-F238E27FC236}">
                    <a16:creationId xmlns:a16="http://schemas.microsoft.com/office/drawing/2014/main" id="{BA7FBC6F-2FE9-6CE7-FBBD-3709A3786E0E}"/>
                  </a:ext>
                </a:extLst>
              </p:cNvPr>
              <p:cNvSpPr/>
              <p:nvPr/>
            </p:nvSpPr>
            <p:spPr>
              <a:xfrm>
                <a:off x="3205795" y="2499269"/>
                <a:ext cx="1512000" cy="1188000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25" name="Imagem 124">
                <a:extLst>
                  <a:ext uri="{FF2B5EF4-FFF2-40B4-BE49-F238E27FC236}">
                    <a16:creationId xmlns:a16="http://schemas.microsoft.com/office/drawing/2014/main" id="{B76658F9-3D10-6DCC-CD70-F3D9F16ED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0301" y="2115051"/>
                <a:ext cx="958128" cy="958128"/>
              </a:xfrm>
              <a:prstGeom prst="rect">
                <a:avLst/>
              </a:prstGeom>
            </p:spPr>
          </p:pic>
          <p:sp>
            <p:nvSpPr>
              <p:cNvPr id="126" name="CaixaDeTexto 125">
                <a:extLst>
                  <a:ext uri="{FF2B5EF4-FFF2-40B4-BE49-F238E27FC236}">
                    <a16:creationId xmlns:a16="http://schemas.microsoft.com/office/drawing/2014/main" id="{B26EE66D-B988-455F-18E5-689A1944A821}"/>
                  </a:ext>
                </a:extLst>
              </p:cNvPr>
              <p:cNvSpPr txBox="1"/>
              <p:nvPr/>
            </p:nvSpPr>
            <p:spPr>
              <a:xfrm>
                <a:off x="3284997" y="2898274"/>
                <a:ext cx="17476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Incinerador</a:t>
                </a:r>
              </a:p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LF</a:t>
                </a:r>
              </a:p>
            </p:txBody>
          </p:sp>
        </p:grpSp>
        <p:grpSp>
          <p:nvGrpSpPr>
            <p:cNvPr id="127" name="Agrupar 126">
              <a:extLst>
                <a:ext uri="{FF2B5EF4-FFF2-40B4-BE49-F238E27FC236}">
                  <a16:creationId xmlns:a16="http://schemas.microsoft.com/office/drawing/2014/main" id="{3C05B415-504D-8331-B529-61888D167410}"/>
                </a:ext>
              </a:extLst>
            </p:cNvPr>
            <p:cNvGrpSpPr/>
            <p:nvPr/>
          </p:nvGrpSpPr>
          <p:grpSpPr>
            <a:xfrm>
              <a:off x="4937356" y="1552306"/>
              <a:ext cx="1961673" cy="1412821"/>
              <a:chOff x="4328449" y="1587117"/>
              <a:chExt cx="1961673" cy="1412821"/>
            </a:xfrm>
          </p:grpSpPr>
          <p:sp>
            <p:nvSpPr>
              <p:cNvPr id="128" name="Retângulo Arredondado 43">
                <a:extLst>
                  <a:ext uri="{FF2B5EF4-FFF2-40B4-BE49-F238E27FC236}">
                    <a16:creationId xmlns:a16="http://schemas.microsoft.com/office/drawing/2014/main" id="{C88F4DE4-53D2-964A-790C-B810C50ACE2C}"/>
                  </a:ext>
                </a:extLst>
              </p:cNvPr>
              <p:cNvSpPr/>
              <p:nvPr/>
            </p:nvSpPr>
            <p:spPr>
              <a:xfrm>
                <a:off x="4365822" y="1811938"/>
                <a:ext cx="1512000" cy="1188000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9" name="CaixaDeTexto 128">
                <a:extLst>
                  <a:ext uri="{FF2B5EF4-FFF2-40B4-BE49-F238E27FC236}">
                    <a16:creationId xmlns:a16="http://schemas.microsoft.com/office/drawing/2014/main" id="{80FECE8B-700D-3810-EA17-C107220E20F5}"/>
                  </a:ext>
                </a:extLst>
              </p:cNvPr>
              <p:cNvSpPr txBox="1"/>
              <p:nvPr/>
            </p:nvSpPr>
            <p:spPr>
              <a:xfrm>
                <a:off x="4367703" y="2203900"/>
                <a:ext cx="19224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Secagem</a:t>
                </a:r>
              </a:p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Híbrida</a:t>
                </a:r>
              </a:p>
            </p:txBody>
          </p:sp>
          <p:pic>
            <p:nvPicPr>
              <p:cNvPr id="130" name="Imagem 129">
                <a:extLst>
                  <a:ext uri="{FF2B5EF4-FFF2-40B4-BE49-F238E27FC236}">
                    <a16:creationId xmlns:a16="http://schemas.microsoft.com/office/drawing/2014/main" id="{8CFDE725-DD7B-930E-99F3-0B2BB68D5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8449" y="1587117"/>
                <a:ext cx="1263616" cy="1034700"/>
              </a:xfrm>
              <a:prstGeom prst="rect">
                <a:avLst/>
              </a:prstGeom>
            </p:spPr>
          </p:pic>
        </p:grpSp>
        <p:grpSp>
          <p:nvGrpSpPr>
            <p:cNvPr id="131" name="Agrupar 130">
              <a:extLst>
                <a:ext uri="{FF2B5EF4-FFF2-40B4-BE49-F238E27FC236}">
                  <a16:creationId xmlns:a16="http://schemas.microsoft.com/office/drawing/2014/main" id="{5D237C61-BD09-C64E-083A-A3DB86210259}"/>
                </a:ext>
              </a:extLst>
            </p:cNvPr>
            <p:cNvGrpSpPr/>
            <p:nvPr/>
          </p:nvGrpSpPr>
          <p:grpSpPr>
            <a:xfrm>
              <a:off x="9409676" y="3299877"/>
              <a:ext cx="1723846" cy="1387350"/>
              <a:chOff x="9681699" y="4075289"/>
              <a:chExt cx="1723846" cy="1387350"/>
            </a:xfrm>
          </p:grpSpPr>
          <p:sp>
            <p:nvSpPr>
              <p:cNvPr id="132" name="Retângulo Arredondado 104">
                <a:extLst>
                  <a:ext uri="{FF2B5EF4-FFF2-40B4-BE49-F238E27FC236}">
                    <a16:creationId xmlns:a16="http://schemas.microsoft.com/office/drawing/2014/main" id="{7E2A1FD7-CB9F-A100-D898-BC3AF37CB46E}"/>
                  </a:ext>
                </a:extLst>
              </p:cNvPr>
              <p:cNvSpPr/>
              <p:nvPr/>
            </p:nvSpPr>
            <p:spPr>
              <a:xfrm>
                <a:off x="9681699" y="4075289"/>
                <a:ext cx="1224133" cy="1387350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33" name="Imagem 132">
                <a:extLst>
                  <a:ext uri="{FF2B5EF4-FFF2-40B4-BE49-F238E27FC236}">
                    <a16:creationId xmlns:a16="http://schemas.microsoft.com/office/drawing/2014/main" id="{90BE8357-1F8E-24E1-CA5B-E431CA005F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41665" y="4096125"/>
                <a:ext cx="926277" cy="888470"/>
              </a:xfrm>
              <a:prstGeom prst="rect">
                <a:avLst/>
              </a:prstGeom>
            </p:spPr>
          </p:pic>
          <p:sp>
            <p:nvSpPr>
              <p:cNvPr id="134" name="CaixaDeTexto 133">
                <a:extLst>
                  <a:ext uri="{FF2B5EF4-FFF2-40B4-BE49-F238E27FC236}">
                    <a16:creationId xmlns:a16="http://schemas.microsoft.com/office/drawing/2014/main" id="{C9CECF5F-CE29-B067-E9FB-FC6F3CF1BF25}"/>
                  </a:ext>
                </a:extLst>
              </p:cNvPr>
              <p:cNvSpPr txBox="1"/>
              <p:nvPr/>
            </p:nvSpPr>
            <p:spPr>
              <a:xfrm>
                <a:off x="9832801" y="4791739"/>
                <a:ext cx="15727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UASB</a:t>
                </a:r>
              </a:p>
            </p:txBody>
          </p:sp>
        </p:grpSp>
        <p:grpSp>
          <p:nvGrpSpPr>
            <p:cNvPr id="135" name="Agrupar 134">
              <a:extLst>
                <a:ext uri="{FF2B5EF4-FFF2-40B4-BE49-F238E27FC236}">
                  <a16:creationId xmlns:a16="http://schemas.microsoft.com/office/drawing/2014/main" id="{AD39276E-0996-169B-7A19-0811D58D723F}"/>
                </a:ext>
              </a:extLst>
            </p:cNvPr>
            <p:cNvGrpSpPr/>
            <p:nvPr/>
          </p:nvGrpSpPr>
          <p:grpSpPr>
            <a:xfrm>
              <a:off x="7264308" y="3020445"/>
              <a:ext cx="1926194" cy="1506211"/>
              <a:chOff x="7181721" y="4201936"/>
              <a:chExt cx="1926194" cy="1506211"/>
            </a:xfrm>
          </p:grpSpPr>
          <p:sp>
            <p:nvSpPr>
              <p:cNvPr id="136" name="Retângulo Arredondado 35">
                <a:extLst>
                  <a:ext uri="{FF2B5EF4-FFF2-40B4-BE49-F238E27FC236}">
                    <a16:creationId xmlns:a16="http://schemas.microsoft.com/office/drawing/2014/main" id="{1F1677B5-4E54-1EB0-E11A-C01BBFA196C2}"/>
                  </a:ext>
                </a:extLst>
              </p:cNvPr>
              <p:cNvSpPr/>
              <p:nvPr/>
            </p:nvSpPr>
            <p:spPr>
              <a:xfrm>
                <a:off x="7393899" y="4201936"/>
                <a:ext cx="1113034" cy="1506211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37" name="Imagem 136">
                <a:extLst>
                  <a:ext uri="{FF2B5EF4-FFF2-40B4-BE49-F238E27FC236}">
                    <a16:creationId xmlns:a16="http://schemas.microsoft.com/office/drawing/2014/main" id="{43A5837D-869C-E191-E244-2C2167202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1721" y="4391829"/>
                <a:ext cx="1320911" cy="945755"/>
              </a:xfrm>
              <a:prstGeom prst="rect">
                <a:avLst/>
              </a:prstGeom>
            </p:spPr>
          </p:pic>
          <p:sp>
            <p:nvSpPr>
              <p:cNvPr id="138" name="CaixaDeTexto 137">
                <a:extLst>
                  <a:ext uri="{FF2B5EF4-FFF2-40B4-BE49-F238E27FC236}">
                    <a16:creationId xmlns:a16="http://schemas.microsoft.com/office/drawing/2014/main" id="{10961F6A-D23F-9740-F54B-481C11518AD3}"/>
                  </a:ext>
                </a:extLst>
              </p:cNvPr>
              <p:cNvSpPr txBox="1"/>
              <p:nvPr/>
            </p:nvSpPr>
            <p:spPr>
              <a:xfrm>
                <a:off x="7473620" y="4843179"/>
                <a:ext cx="16342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Leito de Secagem</a:t>
                </a:r>
              </a:p>
            </p:txBody>
          </p:sp>
        </p:grpSp>
        <p:grpSp>
          <p:nvGrpSpPr>
            <p:cNvPr id="139" name="Agrupar 138">
              <a:extLst>
                <a:ext uri="{FF2B5EF4-FFF2-40B4-BE49-F238E27FC236}">
                  <a16:creationId xmlns:a16="http://schemas.microsoft.com/office/drawing/2014/main" id="{44CF1D72-3BDC-1CAF-7C3C-D4C06FA78613}"/>
                </a:ext>
              </a:extLst>
            </p:cNvPr>
            <p:cNvGrpSpPr/>
            <p:nvPr/>
          </p:nvGrpSpPr>
          <p:grpSpPr>
            <a:xfrm>
              <a:off x="7557024" y="1355839"/>
              <a:ext cx="1799828" cy="1587438"/>
              <a:chOff x="7355875" y="1975243"/>
              <a:chExt cx="1799828" cy="1587438"/>
            </a:xfrm>
          </p:grpSpPr>
          <p:sp>
            <p:nvSpPr>
              <p:cNvPr id="140" name="Retângulo Arredondado 36">
                <a:extLst>
                  <a:ext uri="{FF2B5EF4-FFF2-40B4-BE49-F238E27FC236}">
                    <a16:creationId xmlns:a16="http://schemas.microsoft.com/office/drawing/2014/main" id="{AE5C5A11-EA65-2017-B318-BF6A047B9761}"/>
                  </a:ext>
                </a:extLst>
              </p:cNvPr>
              <p:cNvSpPr/>
              <p:nvPr/>
            </p:nvSpPr>
            <p:spPr>
              <a:xfrm>
                <a:off x="7475308" y="1975243"/>
                <a:ext cx="1146162" cy="1587438"/>
              </a:xfrm>
              <a:prstGeom prst="roundRect">
                <a:avLst>
                  <a:gd name="adj" fmla="val 1676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>
                <a:bevelT w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41" name="Imagem 140">
                <a:extLst>
                  <a:ext uri="{FF2B5EF4-FFF2-40B4-BE49-F238E27FC236}">
                    <a16:creationId xmlns:a16="http://schemas.microsoft.com/office/drawing/2014/main" id="{8BD69388-0638-D3CB-0AB7-6484491AC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0" r="100000">
                            <a14:backgroundMark x1="52071" y1="87870" x2="52071" y2="87870"/>
                            <a14:backgroundMark x1="19527" y1="75740" x2="19527" y2="757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5875" y="1983358"/>
                <a:ext cx="1042167" cy="1042165"/>
              </a:xfrm>
              <a:prstGeom prst="rect">
                <a:avLst/>
              </a:prstGeom>
            </p:spPr>
          </p:pic>
          <p:sp>
            <p:nvSpPr>
              <p:cNvPr id="142" name="CaixaDeTexto 141">
                <a:extLst>
                  <a:ext uri="{FF2B5EF4-FFF2-40B4-BE49-F238E27FC236}">
                    <a16:creationId xmlns:a16="http://schemas.microsoft.com/office/drawing/2014/main" id="{53DB79D1-20C8-5FEC-44DA-67C066C18827}"/>
                  </a:ext>
                </a:extLst>
              </p:cNvPr>
              <p:cNvSpPr txBox="1"/>
              <p:nvPr/>
            </p:nvSpPr>
            <p:spPr>
              <a:xfrm>
                <a:off x="7516873" y="2636541"/>
                <a:ext cx="16388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TopUp"/>
                  <a:lightRig rig="threePt" dir="t"/>
                </a:scene3d>
              </a:bodyPr>
              <a:lstStyle/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Estação</a:t>
                </a:r>
              </a:p>
              <a:p>
                <a:pPr algn="ctr"/>
                <a:r>
                  <a:rPr lang="pt-BR" sz="1600" b="1" dirty="0">
                    <a:ea typeface="Segoe UI Black" panose="020B0A02040204020203" pitchFamily="34" charset="0"/>
                    <a:cs typeface="Segoe UI" panose="020B0502040204020203" pitchFamily="34" charset="0"/>
                  </a:rPr>
                  <a:t>Elevatória</a:t>
                </a:r>
              </a:p>
            </p:txBody>
          </p:sp>
        </p:grpSp>
        <p:grpSp>
          <p:nvGrpSpPr>
            <p:cNvPr id="143" name="Agrupar 142">
              <a:extLst>
                <a:ext uri="{FF2B5EF4-FFF2-40B4-BE49-F238E27FC236}">
                  <a16:creationId xmlns:a16="http://schemas.microsoft.com/office/drawing/2014/main" id="{F834D6A5-3784-5C80-7C19-2C8A6DA8960A}"/>
                </a:ext>
              </a:extLst>
            </p:cNvPr>
            <p:cNvGrpSpPr/>
            <p:nvPr/>
          </p:nvGrpSpPr>
          <p:grpSpPr>
            <a:xfrm>
              <a:off x="6652455" y="3019706"/>
              <a:ext cx="3588779" cy="3994483"/>
              <a:chOff x="6555179" y="3054517"/>
              <a:chExt cx="3588779" cy="3994483"/>
            </a:xfrm>
          </p:grpSpPr>
          <p:sp>
            <p:nvSpPr>
              <p:cNvPr id="144" name="Seta Dobrada 93">
                <a:extLst>
                  <a:ext uri="{FF2B5EF4-FFF2-40B4-BE49-F238E27FC236}">
                    <a16:creationId xmlns:a16="http://schemas.microsoft.com/office/drawing/2014/main" id="{78C10798-5AD7-ED58-8ECB-DD704D495BF8}"/>
                  </a:ext>
                </a:extLst>
              </p:cNvPr>
              <p:cNvSpPr/>
              <p:nvPr/>
            </p:nvSpPr>
            <p:spPr>
              <a:xfrm flipH="1" flipV="1">
                <a:off x="7626916" y="3054517"/>
                <a:ext cx="594108" cy="3994483"/>
              </a:xfrm>
              <a:prstGeom prst="bentArrow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Bottom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/>
              </a:p>
            </p:txBody>
          </p:sp>
          <p:sp>
            <p:nvSpPr>
              <p:cNvPr id="145" name="CaixaDeTexto 144">
                <a:extLst>
                  <a:ext uri="{FF2B5EF4-FFF2-40B4-BE49-F238E27FC236}">
                    <a16:creationId xmlns:a16="http://schemas.microsoft.com/office/drawing/2014/main" id="{223EC01E-1B26-7C68-7D7A-D395FEBD0BDC}"/>
                  </a:ext>
                </a:extLst>
              </p:cNvPr>
              <p:cNvSpPr txBox="1"/>
              <p:nvPr/>
            </p:nvSpPr>
            <p:spPr>
              <a:xfrm>
                <a:off x="6555179" y="5041341"/>
                <a:ext cx="3588779" cy="400110"/>
              </a:xfrm>
              <a:prstGeom prst="rect">
                <a:avLst/>
              </a:prstGeom>
              <a:noFill/>
              <a:scene3d>
                <a:camera prst="isometricTopUp"/>
                <a:lightRig rig="threePt" dir="t"/>
              </a:scene3d>
            </p:spPr>
            <p:txBody>
              <a:bodyPr wrap="square" rtlCol="0">
                <a:spAutoFit/>
                <a:scene3d>
                  <a:camera prst="orthographicFront"/>
                  <a:lightRig rig="soft" dir="t"/>
                </a:scene3d>
                <a:sp3d prstMaterial="softEdge"/>
              </a:bodyPr>
              <a:lstStyle/>
              <a:p>
                <a:pPr algn="ctr"/>
                <a:r>
                  <a:rPr lang="pt-BR" sz="2000" b="1" dirty="0">
                    <a:solidFill>
                      <a:srgbClr val="4D9234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Biogás </a:t>
                </a:r>
                <a:r>
                  <a:rPr lang="pt-BR" sz="2000" b="1" i="1" dirty="0">
                    <a:solidFill>
                      <a:srgbClr val="4D9234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ea typeface="Segoe UI Black" panose="020B0A02040204020203" pitchFamily="34" charset="0"/>
                    <a:cs typeface="Segoe UI" panose="020B0502040204020203" pitchFamily="34" charset="0"/>
                  </a:rPr>
                  <a:t>in Natura</a:t>
                </a:r>
              </a:p>
            </p:txBody>
          </p:sp>
        </p:grpSp>
        <p:sp>
          <p:nvSpPr>
            <p:cNvPr id="146" name="CaixaDeTexto 145">
              <a:extLst>
                <a:ext uri="{FF2B5EF4-FFF2-40B4-BE49-F238E27FC236}">
                  <a16:creationId xmlns:a16="http://schemas.microsoft.com/office/drawing/2014/main" id="{FCA28261-6DA7-7787-E227-D74C36914467}"/>
                </a:ext>
              </a:extLst>
            </p:cNvPr>
            <p:cNvSpPr txBox="1"/>
            <p:nvPr/>
          </p:nvSpPr>
          <p:spPr>
            <a:xfrm>
              <a:off x="7892421" y="1419960"/>
              <a:ext cx="3588779" cy="338554"/>
            </a:xfrm>
            <a:prstGeom prst="rect">
              <a:avLst/>
            </a:prstGeom>
            <a:noFill/>
            <a:scene3d>
              <a:camera prst="isometricTopUp"/>
              <a:lightRig rig="threePt" dir="t"/>
            </a:scene3d>
          </p:spPr>
          <p:txBody>
            <a:bodyPr wrap="square" rtlCol="0">
              <a:spAutoFit/>
              <a:scene3d>
                <a:camera prst="orthographicFront"/>
                <a:lightRig rig="soft" dir="t"/>
              </a:scene3d>
              <a:sp3d prstMaterial="softEdge"/>
            </a:bodyPr>
            <a:lstStyle/>
            <a:p>
              <a:pPr algn="ctr"/>
              <a:r>
                <a:rPr lang="pt-BR" sz="1600" b="1" dirty="0">
                  <a:solidFill>
                    <a:srgbClr val="5E5E5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ea typeface="Segoe UI Black" panose="020B0A02040204020203" pitchFamily="34" charset="0"/>
                  <a:cs typeface="Segoe UI" panose="020B0502040204020203" pitchFamily="34" charset="0"/>
                </a:rPr>
                <a:t>Esgoto Bruto</a:t>
              </a:r>
            </a:p>
          </p:txBody>
        </p:sp>
        <p:sp>
          <p:nvSpPr>
            <p:cNvPr id="147" name="CaixaDeTexto 146">
              <a:extLst>
                <a:ext uri="{FF2B5EF4-FFF2-40B4-BE49-F238E27FC236}">
                  <a16:creationId xmlns:a16="http://schemas.microsoft.com/office/drawing/2014/main" id="{FE88AC4B-10E0-BB94-9E25-9B0689E866DA}"/>
                </a:ext>
              </a:extLst>
            </p:cNvPr>
            <p:cNvSpPr txBox="1"/>
            <p:nvPr/>
          </p:nvSpPr>
          <p:spPr>
            <a:xfrm>
              <a:off x="236085" y="3205804"/>
              <a:ext cx="4009111" cy="707886"/>
            </a:xfrm>
            <a:prstGeom prst="rect">
              <a:avLst/>
            </a:prstGeom>
            <a:noFill/>
            <a:scene3d>
              <a:camera prst="isometricTopUp"/>
              <a:lightRig rig="threePt" dir="t"/>
            </a:scene3d>
          </p:spPr>
          <p:txBody>
            <a:bodyPr wrap="square" rtlCol="0">
              <a:spAutoFit/>
              <a:scene3d>
                <a:camera prst="orthographicFront"/>
                <a:lightRig rig="soft" dir="t"/>
              </a:scene3d>
              <a:sp3d prstMaterial="softEdge"/>
            </a:bodyPr>
            <a:lstStyle/>
            <a:p>
              <a:pPr algn="ctr"/>
              <a:r>
                <a:rPr lang="pt-BR" sz="4000" b="1" dirty="0">
                  <a:solidFill>
                    <a:srgbClr val="548235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ea typeface="Segoe UI Black" panose="020B0A02040204020203" pitchFamily="34" charset="0"/>
                  <a:cs typeface="Segoe UI" panose="020B0502040204020203" pitchFamily="34" charset="0"/>
                </a:rPr>
                <a:t>Usina-Modelo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322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9FC24-73C9-AC6B-D994-12F9AAB0F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aphic 4">
            <a:extLst>
              <a:ext uri="{FF2B5EF4-FFF2-40B4-BE49-F238E27FC236}">
                <a16:creationId xmlns:a16="http://schemas.microsoft.com/office/drawing/2014/main" id="{864AB989-65CF-417E-3388-D3C7870C67E6}"/>
              </a:ext>
            </a:extLst>
          </p:cNvPr>
          <p:cNvGrpSpPr/>
          <p:nvPr/>
        </p:nvGrpSpPr>
        <p:grpSpPr>
          <a:xfrm>
            <a:off x="10551208" y="1362194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D87D2A22-C086-6856-FCC2-3913208400D5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A15D15FB-6B5C-0D61-93D0-2F60F2DEF42A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DF7EA26-7483-0603-AF1B-365E2B9E3566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2205529C-82C5-64FF-9778-E0A8897894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53" t="44585" r="52734" b="22613"/>
          <a:stretch/>
        </p:blipFill>
        <p:spPr>
          <a:xfrm>
            <a:off x="4582748" y="386621"/>
            <a:ext cx="6757252" cy="3092838"/>
          </a:xfrm>
          <a:prstGeom prst="roundRect">
            <a:avLst/>
          </a:prstGeom>
        </p:spPr>
      </p:pic>
      <p:sp>
        <p:nvSpPr>
          <p:cNvPr id="15" name="Rectangle 56">
            <a:extLst>
              <a:ext uri="{FF2B5EF4-FFF2-40B4-BE49-F238E27FC236}">
                <a16:creationId xmlns:a16="http://schemas.microsoft.com/office/drawing/2014/main" id="{D6253301-F6DE-574D-FFF5-D493244676A3}"/>
              </a:ext>
            </a:extLst>
          </p:cNvPr>
          <p:cNvSpPr/>
          <p:nvPr/>
        </p:nvSpPr>
        <p:spPr>
          <a:xfrm>
            <a:off x="-1" y="0"/>
            <a:ext cx="3840481" cy="6869551"/>
          </a:xfrm>
          <a:prstGeom prst="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4" name="Graphic 27">
            <a:extLst>
              <a:ext uri="{FF2B5EF4-FFF2-40B4-BE49-F238E27FC236}">
                <a16:creationId xmlns:a16="http://schemas.microsoft.com/office/drawing/2014/main" id="{39E0B511-4475-28FD-0992-2268C0EE8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2320AE-C667-9C66-6307-CF62B999AE65}"/>
              </a:ext>
            </a:extLst>
          </p:cNvPr>
          <p:cNvSpPr txBox="1"/>
          <p:nvPr/>
        </p:nvSpPr>
        <p:spPr>
          <a:xfrm>
            <a:off x="469945" y="728949"/>
            <a:ext cx="37451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200" b="1" spc="-150" dirty="0">
                <a:solidFill>
                  <a:schemeClr val="bg1"/>
                </a:solidFill>
              </a:rPr>
              <a:t>Sane Energia</a:t>
            </a:r>
            <a:endParaRPr lang="en-BR" sz="5200" spc="-150" dirty="0">
              <a:solidFill>
                <a:schemeClr val="bg1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6266481-FD02-452F-8BB2-C0D6E463B874}"/>
              </a:ext>
            </a:extLst>
          </p:cNvPr>
          <p:cNvSpPr txBox="1"/>
          <p:nvPr/>
        </p:nvSpPr>
        <p:spPr>
          <a:xfrm>
            <a:off x="469945" y="2552754"/>
            <a:ext cx="2965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spc="-150" dirty="0">
                <a:solidFill>
                  <a:schemeClr val="bg1"/>
                </a:solidFill>
              </a:rPr>
              <a:t>Diversificação da matriz energética e fortalecimento da política ambiental da Cagece </a:t>
            </a:r>
            <a:endParaRPr lang="en-BR" spc="-150" dirty="0">
              <a:solidFill>
                <a:schemeClr val="bg1"/>
              </a:solidFill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FA16930-5E54-D964-6632-BA08609242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88" t="29730" r="8888" b="28014"/>
          <a:stretch/>
        </p:blipFill>
        <p:spPr>
          <a:xfrm>
            <a:off x="8501338" y="6045181"/>
            <a:ext cx="3204023" cy="537883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2463717-0731-2EB2-1D61-215A262BD995}"/>
              </a:ext>
            </a:extLst>
          </p:cNvPr>
          <p:cNvSpPr txBox="1"/>
          <p:nvPr/>
        </p:nvSpPr>
        <p:spPr>
          <a:xfrm>
            <a:off x="469945" y="3784654"/>
            <a:ext cx="2965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pc="-150" dirty="0">
                <a:solidFill>
                  <a:schemeClr val="bg1"/>
                </a:solidFill>
              </a:rPr>
              <a:t>Sociedade de Propósito Específico (SPE) para comercialização de energia renovável por geração distribuída (GD) e Autoprodução de Energia (APE), redução de custos de energia e alinhamento com diretrizes ESG e da política ambiental da Cagece.</a:t>
            </a:r>
            <a:endParaRPr lang="en-BR" spc="-150" dirty="0">
              <a:solidFill>
                <a:schemeClr val="bg1"/>
              </a:solidFill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D59D150-3C92-AD31-3C3D-37FE28B26C96}"/>
              </a:ext>
            </a:extLst>
          </p:cNvPr>
          <p:cNvSpPr/>
          <p:nvPr/>
        </p:nvSpPr>
        <p:spPr>
          <a:xfrm>
            <a:off x="4747131" y="4084022"/>
            <a:ext cx="1885950" cy="523220"/>
          </a:xfrm>
          <a:prstGeom prst="round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R$ 58 milhões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1628E5-CDDB-E451-9368-BEE6C3CE0B70}"/>
              </a:ext>
            </a:extLst>
          </p:cNvPr>
          <p:cNvSpPr txBox="1"/>
          <p:nvPr/>
        </p:nvSpPr>
        <p:spPr>
          <a:xfrm>
            <a:off x="4671322" y="3775065"/>
            <a:ext cx="18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/>
              <a:t>Capex</a:t>
            </a:r>
            <a:endParaRPr lang="pt-BR" sz="1600" b="1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E97906A-FF16-A36D-6D06-627E9EEE7664}"/>
              </a:ext>
            </a:extLst>
          </p:cNvPr>
          <p:cNvSpPr/>
          <p:nvPr/>
        </p:nvSpPr>
        <p:spPr>
          <a:xfrm>
            <a:off x="4747131" y="5032921"/>
            <a:ext cx="1885950" cy="523220"/>
          </a:xfrm>
          <a:prstGeom prst="round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R$ 15,1 milhões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788F83B-41C7-426D-82A6-E970068C14E8}"/>
              </a:ext>
            </a:extLst>
          </p:cNvPr>
          <p:cNvSpPr txBox="1"/>
          <p:nvPr/>
        </p:nvSpPr>
        <p:spPr>
          <a:xfrm>
            <a:off x="4747131" y="4717237"/>
            <a:ext cx="18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Realizado*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513CABE-5995-3A28-CF3B-AA1C69F6AB8A}"/>
              </a:ext>
            </a:extLst>
          </p:cNvPr>
          <p:cNvSpPr/>
          <p:nvPr/>
        </p:nvSpPr>
        <p:spPr>
          <a:xfrm>
            <a:off x="4763919" y="6048346"/>
            <a:ext cx="1869162" cy="523220"/>
          </a:xfrm>
          <a:prstGeom prst="round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R$ 19,5 milhões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C11DE5C-1C2A-985D-1C10-C6029B6CAA90}"/>
              </a:ext>
            </a:extLst>
          </p:cNvPr>
          <p:cNvSpPr txBox="1"/>
          <p:nvPr/>
        </p:nvSpPr>
        <p:spPr>
          <a:xfrm>
            <a:off x="4582748" y="5680194"/>
            <a:ext cx="2231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Previsto para 2024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D0B3A22-E94E-7E2B-1759-73742377F347}"/>
              </a:ext>
            </a:extLst>
          </p:cNvPr>
          <p:cNvSpPr txBox="1"/>
          <p:nvPr/>
        </p:nvSpPr>
        <p:spPr>
          <a:xfrm rot="16200000">
            <a:off x="3049794" y="5090414"/>
            <a:ext cx="28906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/>
              <a:t>INVESTIMENTOS</a:t>
            </a:r>
          </a:p>
        </p:txBody>
      </p:sp>
      <p:pic>
        <p:nvPicPr>
          <p:cNvPr id="17" name="Picture 4" descr="Portal Cagece">
            <a:extLst>
              <a:ext uri="{FF2B5EF4-FFF2-40B4-BE49-F238E27FC236}">
                <a16:creationId xmlns:a16="http://schemas.microsoft.com/office/drawing/2014/main" id="{DB3C9D62-06E3-4B85-DCF9-EED9D72F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300" y="4842921"/>
            <a:ext cx="1792123" cy="5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 descr="Logotipo&#10;&#10;Descrição gerada automaticamente">
            <a:extLst>
              <a:ext uri="{FF2B5EF4-FFF2-40B4-BE49-F238E27FC236}">
                <a16:creationId xmlns:a16="http://schemas.microsoft.com/office/drawing/2014/main" id="{DF93367F-2C48-4785-2DEF-9B5390518C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27" y="4996170"/>
            <a:ext cx="1470574" cy="337839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45C76B71-03E4-BDEA-B3F9-4418DBD91098}"/>
              </a:ext>
            </a:extLst>
          </p:cNvPr>
          <p:cNvSpPr txBox="1"/>
          <p:nvPr/>
        </p:nvSpPr>
        <p:spPr>
          <a:xfrm>
            <a:off x="10132309" y="4501877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15%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CFD92AE-1C8A-56FD-B77A-6ACA08D9976E}"/>
              </a:ext>
            </a:extLst>
          </p:cNvPr>
          <p:cNvSpPr txBox="1"/>
          <p:nvPr/>
        </p:nvSpPr>
        <p:spPr>
          <a:xfrm>
            <a:off x="8158380" y="4501877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85%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9A48534-35EB-1B4C-6511-0B48E93F6A97}"/>
              </a:ext>
            </a:extLst>
          </p:cNvPr>
          <p:cNvSpPr txBox="1"/>
          <p:nvPr/>
        </p:nvSpPr>
        <p:spPr>
          <a:xfrm>
            <a:off x="8464714" y="4064754"/>
            <a:ext cx="18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PARTICIPAÇÃO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3D93A04-6506-278A-2051-C553F0417E97}"/>
              </a:ext>
            </a:extLst>
          </p:cNvPr>
          <p:cNvSpPr txBox="1"/>
          <p:nvPr/>
        </p:nvSpPr>
        <p:spPr>
          <a:xfrm>
            <a:off x="8292000" y="3575829"/>
            <a:ext cx="304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1" dirty="0">
                <a:solidFill>
                  <a:srgbClr val="001D35"/>
                </a:solidFill>
                <a:effectLst/>
                <a:latin typeface="+mj-lt"/>
              </a:rPr>
              <a:t>Usina Fotovoltaica, Massapê II, Ceará</a:t>
            </a:r>
            <a:endParaRPr lang="pt-BR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81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BA6B00-4000-FE79-C126-817292987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6">
            <a:extLst>
              <a:ext uri="{FF2B5EF4-FFF2-40B4-BE49-F238E27FC236}">
                <a16:creationId xmlns:a16="http://schemas.microsoft.com/office/drawing/2014/main" id="{0C9352CF-0ADB-FDFF-7941-57C77287B9C5}"/>
              </a:ext>
            </a:extLst>
          </p:cNvPr>
          <p:cNvSpPr/>
          <p:nvPr/>
        </p:nvSpPr>
        <p:spPr>
          <a:xfrm>
            <a:off x="-1" y="0"/>
            <a:ext cx="3840481" cy="6869551"/>
          </a:xfrm>
          <a:prstGeom prst="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4" name="Graphic 27">
            <a:extLst>
              <a:ext uri="{FF2B5EF4-FFF2-40B4-BE49-F238E27FC236}">
                <a16:creationId xmlns:a16="http://schemas.microsoft.com/office/drawing/2014/main" id="{CC6DB47D-757C-4DFA-E731-52F6D0268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03976E-2682-3BAF-35A2-953AA7E0B05A}"/>
              </a:ext>
            </a:extLst>
          </p:cNvPr>
          <p:cNvSpPr txBox="1"/>
          <p:nvPr/>
        </p:nvSpPr>
        <p:spPr>
          <a:xfrm>
            <a:off x="469945" y="728949"/>
            <a:ext cx="37451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200" b="1" spc="-150" dirty="0">
                <a:solidFill>
                  <a:schemeClr val="bg1"/>
                </a:solidFill>
              </a:rPr>
              <a:t>Carros Elétricos</a:t>
            </a:r>
            <a:endParaRPr lang="en-BR" sz="5200" spc="-150" dirty="0">
              <a:solidFill>
                <a:schemeClr val="bg1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835A678-2C12-019B-A9C5-0F6F7CB4AB29}"/>
              </a:ext>
            </a:extLst>
          </p:cNvPr>
          <p:cNvSpPr txBox="1"/>
          <p:nvPr/>
        </p:nvSpPr>
        <p:spPr>
          <a:xfrm>
            <a:off x="469945" y="2552754"/>
            <a:ext cx="29653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</a:t>
            </a:r>
            <a:r>
              <a:rPr lang="pt-BR" dirty="0" err="1">
                <a:solidFill>
                  <a:schemeClr val="bg1"/>
                </a:solidFill>
              </a:rPr>
              <a:t>Cagece</a:t>
            </a:r>
            <a:r>
              <a:rPr lang="pt-BR" dirty="0">
                <a:solidFill>
                  <a:schemeClr val="bg1"/>
                </a:solidFill>
              </a:rPr>
              <a:t> adquiriu veículos elétricos, incluindo cinco furgões elétricos da BYD que já integram a frota em Fortaleza e região metropolitana.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A companhia tem investido em iniciativas sustentáveis, como a adoção de veículos elétricos e a produção de água de </a:t>
            </a:r>
            <a:r>
              <a:rPr lang="pt-BR" dirty="0" err="1">
                <a:solidFill>
                  <a:schemeClr val="bg1"/>
                </a:solidFill>
              </a:rPr>
              <a:t>reúso</a:t>
            </a:r>
            <a:r>
              <a:rPr lang="pt-BR" dirty="0">
                <a:solidFill>
                  <a:schemeClr val="bg1"/>
                </a:solidFill>
              </a:rPr>
              <a:t>, para reduzir sua emissão de carbono e impacto ambiental.</a:t>
            </a:r>
            <a:endParaRPr lang="en-BR" spc="-150" dirty="0">
              <a:solidFill>
                <a:schemeClr val="bg1"/>
              </a:solidFill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9DE6DAC-6E93-8025-1A20-DB47DDDC07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501338" y="6045181"/>
            <a:ext cx="3204023" cy="53788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35FA513-7B84-FC94-A0AA-0C55FCCCD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9" y="777660"/>
            <a:ext cx="6468017" cy="4310328"/>
          </a:xfrm>
          <a:prstGeom prst="roundRect">
            <a:avLst>
              <a:gd name="adj" fmla="val 6571"/>
            </a:avLst>
          </a:prstGeom>
        </p:spPr>
      </p:pic>
    </p:spTree>
    <p:extLst>
      <p:ext uri="{BB962C8B-B14F-4D97-AF65-F5344CB8AC3E}">
        <p14:creationId xmlns:p14="http://schemas.microsoft.com/office/powerpoint/2010/main" val="2231871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5C87E4-273D-5DE7-6098-C35557A5A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0A2C4BB8-2943-51B1-1234-A8A925034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D26D95E4-6A77-71B8-E4B6-9389DD69D740}"/>
              </a:ext>
            </a:extLst>
          </p:cNvPr>
          <p:cNvGrpSpPr/>
          <p:nvPr/>
        </p:nvGrpSpPr>
        <p:grpSpPr>
          <a:xfrm>
            <a:off x="10650287" y="495172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DE97229-0FC8-3EB0-B8AB-28218F490672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5B1EDD7-C403-7FEB-D3FA-548F80032821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62F325A-D2E7-97C4-710D-BE05BFB8BE86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AB80F45-FD8E-0001-C756-FBEA9F0977BB}"/>
              </a:ext>
            </a:extLst>
          </p:cNvPr>
          <p:cNvSpPr txBox="1"/>
          <p:nvPr/>
        </p:nvSpPr>
        <p:spPr>
          <a:xfrm>
            <a:off x="476359" y="447768"/>
            <a:ext cx="11715641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Por que o Saneamento é Climático?</a:t>
            </a: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257B73D4-24C5-1588-2685-37E70892479F}"/>
              </a:ext>
            </a:extLst>
          </p:cNvPr>
          <p:cNvGrpSpPr/>
          <p:nvPr/>
        </p:nvGrpSpPr>
        <p:grpSpPr>
          <a:xfrm rot="15300000">
            <a:off x="10064512" y="5685974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4F1146AE-C771-09A5-E848-6482023E11CE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63D60D5-AA76-5E55-81BD-FA4BA6CB0F4D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6B78F199-1232-94CE-F53A-F9B1342DCEF2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7E97AC68-18A1-7682-43B7-D27623E0F3B9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91F10D2B-7916-C51E-DD37-815C05CD282E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A6677A9-536B-E32D-8A32-1160724118CC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2C8B9F30-D808-5CD6-B51E-F4C5D5901B5A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040765F-4E2C-1AC0-360F-9151C23D358A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F0D4A16-EBFA-D520-644C-195E386A3FCB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0CB19FC2-CB8A-BB58-DEF0-4F186108617A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C64F58BA-F2FB-8664-E8A4-192612322139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45B8452-3D61-8642-17BD-563593DA48CC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A22060BA-4748-1F6D-1605-4A50181617D2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3D104A59-805E-25FE-FACA-35C16C981E04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30EEB3CD-D354-E598-3E1E-2194B3D8A7D3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2B875E0A-3176-BAC0-1FA9-EFCCBA2AA22C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D0C7283E-45D1-71FC-B00E-C5B611C613CA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CA0BD3D5-DD5B-C5F1-A11F-04B1F745B305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pic>
        <p:nvPicPr>
          <p:cNvPr id="1026" name="Picture 2" descr="Cavalo andando na grama&#10;&#10;Descrição gerada automaticamente com confiança média">
            <a:extLst>
              <a:ext uri="{FF2B5EF4-FFF2-40B4-BE49-F238E27FC236}">
                <a16:creationId xmlns:a16="http://schemas.microsoft.com/office/drawing/2014/main" id="{2DF2413F-9457-D280-CCFE-4E0F3350B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37" y="1625601"/>
            <a:ext cx="5416411" cy="30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60FB23A-8070-150D-D7CE-739F9B07DFA9}"/>
              </a:ext>
            </a:extLst>
          </p:cNvPr>
          <p:cNvSpPr txBox="1"/>
          <p:nvPr/>
        </p:nvSpPr>
        <p:spPr>
          <a:xfrm>
            <a:off x="916638" y="4962831"/>
            <a:ext cx="48322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Seca no Amazonas faz nível do rio Negro atingir novo mínimo histórico em 2023/24.</a:t>
            </a:r>
            <a:endParaRPr lang="pt-BR" sz="2000" dirty="0"/>
          </a:p>
          <a:p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676B6A4-C2C6-FE8D-5AE6-73AFC3E5D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212" y="1609872"/>
            <a:ext cx="4793951" cy="319596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65650B3-C651-D4D5-5558-850269A26E74}"/>
              </a:ext>
            </a:extLst>
          </p:cNvPr>
          <p:cNvSpPr txBox="1"/>
          <p:nvPr/>
        </p:nvSpPr>
        <p:spPr>
          <a:xfrm>
            <a:off x="5982787" y="5054445"/>
            <a:ext cx="6400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Seca histórica no Ceará (2012-2020)</a:t>
            </a:r>
          </a:p>
        </p:txBody>
      </p:sp>
    </p:spTree>
    <p:extLst>
      <p:ext uri="{BB962C8B-B14F-4D97-AF65-F5344CB8AC3E}">
        <p14:creationId xmlns:p14="http://schemas.microsoft.com/office/powerpoint/2010/main" val="1265279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DD80AD-7816-2E10-5446-84E6B2A29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54A97AA-733E-A355-5B5A-F6A7A6020A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08" b="7008"/>
          <a:stretch/>
        </p:blipFill>
        <p:spPr>
          <a:xfrm>
            <a:off x="0" y="0"/>
            <a:ext cx="12191999" cy="69977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06F62A7-E4AA-E649-526D-6719E3D4884B}"/>
              </a:ext>
            </a:extLst>
          </p:cNvPr>
          <p:cNvSpPr/>
          <p:nvPr/>
        </p:nvSpPr>
        <p:spPr>
          <a:xfrm>
            <a:off x="-1" y="-19865"/>
            <a:ext cx="12192000" cy="69977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A75B6-1473-95F3-C9B8-CE2317A014D9}"/>
              </a:ext>
            </a:extLst>
          </p:cNvPr>
          <p:cNvSpPr txBox="1"/>
          <p:nvPr/>
        </p:nvSpPr>
        <p:spPr>
          <a:xfrm>
            <a:off x="1371939" y="3498850"/>
            <a:ext cx="7456933" cy="253832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9020"/>
              </a:lnSpc>
            </a:pPr>
            <a:r>
              <a:rPr lang="pt-BR" sz="12000" b="1" spc="-300" dirty="0">
                <a:solidFill>
                  <a:schemeClr val="bg1"/>
                </a:solidFill>
              </a:rPr>
              <a:t>PPP de esgoto</a:t>
            </a:r>
            <a:endParaRPr lang="en-BR" sz="12000" b="1" spc="-300" dirty="0">
              <a:solidFill>
                <a:schemeClr val="bg1"/>
              </a:solidFill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F3719760-F991-F884-CEC9-2471028AA680}"/>
              </a:ext>
            </a:extLst>
          </p:cNvPr>
          <p:cNvGrpSpPr/>
          <p:nvPr/>
        </p:nvGrpSpPr>
        <p:grpSpPr>
          <a:xfrm>
            <a:off x="6220373" y="4859012"/>
            <a:ext cx="1739000" cy="643354"/>
            <a:chOff x="3390344" y="509508"/>
            <a:chExt cx="2016177" cy="745897"/>
          </a:xfrm>
          <a:solidFill>
            <a:schemeClr val="bg1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B062E32-D27D-DE70-A1F5-F412A3B91276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11F0C62-E9F2-6F86-0534-3AF809D20F82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40747F-E745-AB0B-0B22-4C720C71E0EA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AC4D7DAA-F787-12EB-C618-C36F998A4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997" y="461312"/>
            <a:ext cx="86528" cy="6035346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FB9F1320-797F-C692-062D-D764FD6AC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1263" y="6010817"/>
            <a:ext cx="3442825" cy="47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1196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B2A2D3-A9A8-CFD7-BD26-B8A922623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4">
            <a:extLst>
              <a:ext uri="{FF2B5EF4-FFF2-40B4-BE49-F238E27FC236}">
                <a16:creationId xmlns:a16="http://schemas.microsoft.com/office/drawing/2014/main" id="{44F287C1-DF03-E665-2DA0-C85E4817780A}"/>
              </a:ext>
            </a:extLst>
          </p:cNvPr>
          <p:cNvGrpSpPr/>
          <p:nvPr/>
        </p:nvGrpSpPr>
        <p:grpSpPr>
          <a:xfrm>
            <a:off x="9591278" y="4190701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D94DE6B1-7D29-D94D-142F-98E95AF9EE46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F99830F-4384-E2B3-7997-0C0794DDAC04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E722A87-263D-D484-008F-993C41244EDA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CDB9C5F8-3C50-A265-E89F-20C0D14E3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5DB00-6FE4-B099-45C5-968D68826FBF}"/>
              </a:ext>
            </a:extLst>
          </p:cNvPr>
          <p:cNvSpPr txBox="1"/>
          <p:nvPr/>
        </p:nvSpPr>
        <p:spPr>
          <a:xfrm>
            <a:off x="476358" y="436408"/>
            <a:ext cx="6594915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PPP: Projeção de investimentos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EBB7DC0A-699C-36AF-E6EA-CC8F2EB98F0A}"/>
              </a:ext>
            </a:extLst>
          </p:cNvPr>
          <p:cNvGrpSpPr/>
          <p:nvPr/>
        </p:nvGrpSpPr>
        <p:grpSpPr>
          <a:xfrm rot="15300000">
            <a:off x="10358189" y="-1265994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320BA2C-9141-1CC9-21C1-130C06823CC5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6DDC62A3-8A18-A521-50FA-036807AC5355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214A99E-998D-69F5-7D4E-01EA664843FC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B6DE30B7-ABBE-40C2-BD89-4E9CE52ADA97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D6053A8F-467D-234C-83C9-9F123590D764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07436B0-5706-EA29-BECA-BE85080F60FA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16D8583F-E2DA-17CF-BAB5-83D1AAD18D8B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F33DD8A2-7B5A-92A2-4E44-7CDE0E5ECE1E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08535957-7F6C-9D43-1FFF-9E135082D4DC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E13DBF45-0C37-8062-6B3C-BFCAAB495A85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7ADE4D9-207B-9D1D-F3DC-7B9453004224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14B36221-CC76-1E63-8EE5-34BF70D15B8B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DB3AC545-2737-C6D9-BE0E-D714FDBE1BBE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70BC7BA8-7B00-DB5E-1318-420169CCC225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1840573C-5B59-F256-BC84-B43D09985E0A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799C2B2B-592A-5018-C27B-E8367A1A26DB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558C2B03-DBC9-48BF-93AD-425FAB56ECE6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F2BD6115-2253-B9E0-0C72-712AB7319426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603D3623-ACEE-0699-84C5-6279704AB0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9590" r="11046" b="8153"/>
          <a:stretch/>
        </p:blipFill>
        <p:spPr>
          <a:xfrm>
            <a:off x="6251643" y="109509"/>
            <a:ext cx="5781825" cy="68820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90C967A-D04A-3BB0-F9FA-53C8617650D8}"/>
              </a:ext>
            </a:extLst>
          </p:cNvPr>
          <p:cNvSpPr txBox="1"/>
          <p:nvPr/>
        </p:nvSpPr>
        <p:spPr>
          <a:xfrm>
            <a:off x="476358" y="1198662"/>
            <a:ext cx="4023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Investimentos por bloco da PPP</a:t>
            </a:r>
          </a:p>
        </p:txBody>
      </p:sp>
      <p:graphicFrame>
        <p:nvGraphicFramePr>
          <p:cNvPr id="8" name="Tabela 1">
            <a:extLst>
              <a:ext uri="{FF2B5EF4-FFF2-40B4-BE49-F238E27FC236}">
                <a16:creationId xmlns:a16="http://schemas.microsoft.com/office/drawing/2014/main" id="{9619D7CC-DAFF-FBD1-9E11-4890CF7925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1032070"/>
              </p:ext>
            </p:extLst>
          </p:nvPr>
        </p:nvGraphicFramePr>
        <p:xfrm>
          <a:off x="556919" y="1932373"/>
          <a:ext cx="5980904" cy="3391175"/>
        </p:xfrm>
        <a:graphic>
          <a:graphicData uri="http://schemas.openxmlformats.org/drawingml/2006/table">
            <a:tbl>
              <a:tblPr firstRow="1" lastRow="1" bandRow="1">
                <a:tableStyleId>{00A15C55-8517-42AA-B614-E9B94910E393}</a:tableStyleId>
              </a:tblPr>
              <a:tblGrid>
                <a:gridCol w="852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1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24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1506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1" strike="noStrike" spc="-1">
                          <a:solidFill>
                            <a:schemeClr val="lt1"/>
                          </a:solidFill>
                          <a:latin typeface="+mn-lt"/>
                        </a:rPr>
                        <a:t>Projeção na Licitação de investimentos (CAPEX) dos contratos da PPP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pt-B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62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1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BLOCO 1</a:t>
                      </a:r>
                      <a:endParaRPr lang="pt-BR" sz="14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pt-B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1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BLOCO 2</a:t>
                      </a:r>
                      <a:endParaRPr lang="pt-BR" sz="14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pt-B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1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TOTAL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5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2024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                  360,91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2024</a:t>
                      </a:r>
                      <a:endParaRPr lang="pt-BR" sz="14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                       340,82 </a:t>
                      </a:r>
                      <a:endParaRPr lang="pt-BR" sz="14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701,73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5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2026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                  483,93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2026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                  746,21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1.230,13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5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2028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                  424,91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2028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                  626,38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1.051,29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5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2030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 dirty="0">
                          <a:solidFill>
                            <a:schemeClr val="dk1"/>
                          </a:solidFill>
                          <a:latin typeface="+mn-lt"/>
                        </a:rPr>
                        <a:t>                       350,01 </a:t>
                      </a:r>
                      <a:endParaRPr lang="pt-BR" sz="14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2030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                  421,72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771,73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5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2033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                  456,28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2033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                  517,68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973,96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5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2040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                  343,81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2040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                  475,00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818,82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5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2053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                  260,37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2053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                  409,35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0" strike="noStrike" spc="-1">
                          <a:solidFill>
                            <a:schemeClr val="dk1"/>
                          </a:solidFill>
                          <a:latin typeface="+mn-lt"/>
                        </a:rPr>
                        <a:t>     669,72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5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b="1" strike="noStrike" spc="-1">
                          <a:solidFill>
                            <a:schemeClr val="lt1"/>
                          </a:solidFill>
                          <a:latin typeface="+mn-lt"/>
                        </a:rPr>
                        <a:t>TOTAL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1" strike="noStrike" spc="-1">
                          <a:solidFill>
                            <a:schemeClr val="lt1"/>
                          </a:solidFill>
                          <a:latin typeface="+mn-lt"/>
                        </a:rPr>
                        <a:t>                    2.680,22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endParaRPr lang="pt-BR" sz="14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1" strike="noStrike" spc="-1">
                          <a:solidFill>
                            <a:schemeClr val="lt1"/>
                          </a:solidFill>
                          <a:latin typeface="+mn-lt"/>
                        </a:rPr>
                        <a:t>                    3.537,16 </a:t>
                      </a:r>
                      <a:endParaRPr lang="pt-BR" sz="1400" b="0" strike="noStrike" spc="-1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400" b="1" strike="noStrike" spc="-1" dirty="0">
                          <a:solidFill>
                            <a:schemeClr val="lt1"/>
                          </a:solidFill>
                          <a:latin typeface="+mn-lt"/>
                        </a:rPr>
                        <a:t>  6.217,38 </a:t>
                      </a:r>
                      <a:endParaRPr lang="pt-BR" sz="14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1B6FF9CB-1116-EEA3-B76D-9D9E604613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88" t="29730" r="8888" b="28014"/>
          <a:stretch/>
        </p:blipFill>
        <p:spPr>
          <a:xfrm>
            <a:off x="500475" y="6045181"/>
            <a:ext cx="3204023" cy="5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27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592DD2-0DCB-08BA-BF9D-630C1E226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5D02F54-463C-B75B-C6ED-807FF122CF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72" b="6872"/>
          <a:stretch/>
        </p:blipFill>
        <p:spPr>
          <a:xfrm>
            <a:off x="0" y="0"/>
            <a:ext cx="12191999" cy="69977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31B304E-1451-6D21-9C8F-6BC7B227EAF0}"/>
              </a:ext>
            </a:extLst>
          </p:cNvPr>
          <p:cNvSpPr/>
          <p:nvPr/>
        </p:nvSpPr>
        <p:spPr>
          <a:xfrm>
            <a:off x="-1" y="0"/>
            <a:ext cx="12192000" cy="69977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4F2B63-9D36-5D71-F015-5CA103CC9332}"/>
              </a:ext>
            </a:extLst>
          </p:cNvPr>
          <p:cNvSpPr txBox="1"/>
          <p:nvPr/>
        </p:nvSpPr>
        <p:spPr>
          <a:xfrm>
            <a:off x="1371939" y="2521319"/>
            <a:ext cx="7389081" cy="32330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7900"/>
              </a:lnSpc>
            </a:pPr>
            <a:r>
              <a:rPr lang="pt-BR" sz="8000" b="1" spc="-300" dirty="0">
                <a:solidFill>
                  <a:schemeClr val="bg1"/>
                </a:solidFill>
              </a:rPr>
              <a:t>Estudos de</a:t>
            </a:r>
            <a:br>
              <a:rPr lang="pt-BR" sz="8000" b="1" spc="-300" dirty="0">
                <a:solidFill>
                  <a:schemeClr val="bg1"/>
                </a:solidFill>
              </a:rPr>
            </a:br>
            <a:r>
              <a:rPr lang="pt-BR" sz="8000" b="1" spc="-300" dirty="0">
                <a:solidFill>
                  <a:schemeClr val="bg1"/>
                </a:solidFill>
              </a:rPr>
              <a:t>novas parcerias</a:t>
            </a:r>
            <a:br>
              <a:rPr lang="pt-BR" sz="8000" b="1" spc="-300" dirty="0">
                <a:solidFill>
                  <a:schemeClr val="bg1"/>
                </a:solidFill>
              </a:rPr>
            </a:br>
            <a:r>
              <a:rPr lang="pt-BR" sz="8000" b="1" spc="-300" dirty="0">
                <a:solidFill>
                  <a:schemeClr val="bg1"/>
                </a:solidFill>
              </a:rPr>
              <a:t>público-privadas</a:t>
            </a:r>
            <a:endParaRPr lang="en-BR" sz="8000" b="1" spc="-300" dirty="0">
              <a:solidFill>
                <a:schemeClr val="bg1"/>
              </a:solidFill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14D6D539-5628-1544-320B-3D5B26198D34}"/>
              </a:ext>
            </a:extLst>
          </p:cNvPr>
          <p:cNvGrpSpPr/>
          <p:nvPr/>
        </p:nvGrpSpPr>
        <p:grpSpPr>
          <a:xfrm>
            <a:off x="9081061" y="4699294"/>
            <a:ext cx="1739000" cy="643354"/>
            <a:chOff x="3390344" y="509508"/>
            <a:chExt cx="2016177" cy="745897"/>
          </a:xfrm>
          <a:solidFill>
            <a:schemeClr val="bg1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2E65023-DA16-34CF-C0CC-63661A90F5D0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01AC419-F678-85DC-7827-ECA34C63B5B5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DA062D5-80B3-D9E4-B3C4-B4ABF85D620F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3846334A-281A-02BE-1726-6B0296E3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997" y="461312"/>
            <a:ext cx="86528" cy="6035346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C564F27B-5DF8-98D2-3DE2-02A0FBC5C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1263" y="6010817"/>
            <a:ext cx="3442825" cy="47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084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CF037-2090-8349-0A32-CC340FBC4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E93790E-C916-75F3-AD18-5BD757F8A9CA}"/>
              </a:ext>
            </a:extLst>
          </p:cNvPr>
          <p:cNvGrpSpPr/>
          <p:nvPr/>
        </p:nvGrpSpPr>
        <p:grpSpPr>
          <a:xfrm>
            <a:off x="4858701" y="93826"/>
            <a:ext cx="5981755" cy="6797347"/>
            <a:chOff x="5362188" y="933916"/>
            <a:chExt cx="4330534" cy="4920987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7A6F2200-AE01-5A55-28AE-54CB687E5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" t="12625" b="3333"/>
            <a:stretch/>
          </p:blipFill>
          <p:spPr>
            <a:xfrm>
              <a:off x="5692944" y="933916"/>
              <a:ext cx="3999778" cy="4833541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2A23657C-662E-F8C9-F6D3-9F698DAEB686}"/>
                </a:ext>
              </a:extLst>
            </p:cNvPr>
            <p:cNvSpPr txBox="1"/>
            <p:nvPr/>
          </p:nvSpPr>
          <p:spPr>
            <a:xfrm rot="2143734">
              <a:off x="7939685" y="1522333"/>
              <a:ext cx="164970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>
                      <a:lumMod val="65000"/>
                    </a:schemeClr>
                  </a:solidFill>
                </a:rPr>
                <a:t>CENTRO NORTE</a:t>
              </a:r>
              <a:endParaRPr lang="pt-B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B3F6FC22-11EC-115F-354F-8A89C058EBDD}"/>
                </a:ext>
              </a:extLst>
            </p:cNvPr>
            <p:cNvSpPr txBox="1"/>
            <p:nvPr/>
          </p:nvSpPr>
          <p:spPr>
            <a:xfrm rot="3271318">
              <a:off x="5415026" y="4845384"/>
              <a:ext cx="16497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>
                      <a:lumMod val="65000"/>
                    </a:schemeClr>
                  </a:solidFill>
                </a:rPr>
                <a:t>CENTRO SUL</a:t>
              </a:r>
              <a:endParaRPr lang="pt-B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70298418-8C60-22D3-4F70-6C055BD8FB4D}"/>
                </a:ext>
              </a:extLst>
            </p:cNvPr>
            <p:cNvSpPr txBox="1"/>
            <p:nvPr/>
          </p:nvSpPr>
          <p:spPr>
            <a:xfrm rot="16200000">
              <a:off x="5105711" y="1591968"/>
              <a:ext cx="835559" cy="322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>
                      <a:lumMod val="65000"/>
                    </a:schemeClr>
                  </a:solidFill>
                </a:rPr>
                <a:t>OESTE</a:t>
              </a:r>
              <a:endParaRPr lang="pt-B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9" name="Graphic 4">
            <a:extLst>
              <a:ext uri="{FF2B5EF4-FFF2-40B4-BE49-F238E27FC236}">
                <a16:creationId xmlns:a16="http://schemas.microsoft.com/office/drawing/2014/main" id="{5BE77917-A480-FB34-AC4B-87509F2ED007}"/>
              </a:ext>
            </a:extLst>
          </p:cNvPr>
          <p:cNvGrpSpPr/>
          <p:nvPr/>
        </p:nvGrpSpPr>
        <p:grpSpPr>
          <a:xfrm>
            <a:off x="10248208" y="3593668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3E456C57-7971-7135-F329-C64C6BC5E334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95EE3E7-94D7-D3E0-5122-AE9A38ED761F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F3AEBAC-B44F-4056-6ED6-152828735DAA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4DB967BB-B53A-B8F3-3113-CAD84B80C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D709-547C-4DAE-17E0-FB5BFBBB1CD2}"/>
              </a:ext>
            </a:extLst>
          </p:cNvPr>
          <p:cNvSpPr txBox="1"/>
          <p:nvPr/>
        </p:nvSpPr>
        <p:spPr>
          <a:xfrm>
            <a:off x="476358" y="436408"/>
            <a:ext cx="6594915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Área de atuação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66B6129D-32E1-73C1-7C06-6DBC7549C8D6}"/>
              </a:ext>
            </a:extLst>
          </p:cNvPr>
          <p:cNvGrpSpPr/>
          <p:nvPr/>
        </p:nvGrpSpPr>
        <p:grpSpPr>
          <a:xfrm rot="15300000">
            <a:off x="10358189" y="-1265994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313FF181-E12E-E74C-ECB3-5CFD9232C2AE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C32AAAC-F2F7-1E32-18B3-99F83E45D17A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00F4630D-1ED0-38FA-E72B-C6D93297B94A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7D484AFA-9BC4-C82B-00DD-1D4A1C384101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4B2FF3AF-E997-A629-6ABC-EC39D4B7B942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6EFA326-889A-4DD9-98A1-0AF10B4A4D5C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1BE87D8A-89EF-0F49-2050-F2E55C8C0711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B01A2227-A54F-3EBE-8B7A-B79E82A39A71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88027D29-7EBA-0F2E-06B5-E376F97CF318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F6B8DF18-828C-47B6-C090-2F2A0C8707CA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85FD51BC-0C5C-CA24-727C-480485991744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B2F049BA-8930-838D-88CE-7401B35DEC1E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E18CD17D-8A69-A31F-D247-CEF8FB51E4A1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3922AE10-4CEB-0969-8BB3-16D1950DEE9C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2FB4117F-9B57-ED8D-06B0-A43AB2EAFBBA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041A0D84-2D0B-870A-F4DE-281F896FBB29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9A8F6617-F37C-6BA4-D4EA-ABDE08AEAFE8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2C188109-AAD4-4972-F0B3-BA846BD0EA47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E7F7CBF0-3D97-D92A-D38D-613CF67AF826}"/>
              </a:ext>
            </a:extLst>
          </p:cNvPr>
          <p:cNvSpPr/>
          <p:nvPr/>
        </p:nvSpPr>
        <p:spPr>
          <a:xfrm>
            <a:off x="9682365" y="5241618"/>
            <a:ext cx="196735" cy="196735"/>
          </a:xfrm>
          <a:custGeom>
            <a:avLst/>
            <a:gdLst>
              <a:gd name="connsiteX0" fmla="*/ 106621 w 213242"/>
              <a:gd name="connsiteY0" fmla="*/ 0 h 213242"/>
              <a:gd name="connsiteX1" fmla="*/ 213243 w 213242"/>
              <a:gd name="connsiteY1" fmla="*/ 106621 h 213242"/>
              <a:gd name="connsiteX2" fmla="*/ 213243 w 213242"/>
              <a:gd name="connsiteY2" fmla="*/ 106621 h 213242"/>
              <a:gd name="connsiteX3" fmla="*/ 106621 w 213242"/>
              <a:gd name="connsiteY3" fmla="*/ 213242 h 213242"/>
              <a:gd name="connsiteX4" fmla="*/ 106621 w 213242"/>
              <a:gd name="connsiteY4" fmla="*/ 213242 h 213242"/>
              <a:gd name="connsiteX5" fmla="*/ 0 w 213242"/>
              <a:gd name="connsiteY5" fmla="*/ 106621 h 213242"/>
              <a:gd name="connsiteX6" fmla="*/ 0 w 213242"/>
              <a:gd name="connsiteY6" fmla="*/ 106621 h 213242"/>
              <a:gd name="connsiteX7" fmla="*/ 106621 w 213242"/>
              <a:gd name="connsiteY7" fmla="*/ 0 h 21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242" h="213242">
                <a:moveTo>
                  <a:pt x="106621" y="0"/>
                </a:moveTo>
                <a:cubicBezTo>
                  <a:pt x="165507" y="0"/>
                  <a:pt x="213243" y="47736"/>
                  <a:pt x="213243" y="106621"/>
                </a:cubicBezTo>
                <a:lnTo>
                  <a:pt x="213243" y="106621"/>
                </a:lnTo>
                <a:cubicBezTo>
                  <a:pt x="213243" y="165506"/>
                  <a:pt x="165507" y="213242"/>
                  <a:pt x="106621" y="213242"/>
                </a:cubicBezTo>
                <a:lnTo>
                  <a:pt x="106621" y="213242"/>
                </a:lnTo>
                <a:cubicBezTo>
                  <a:pt x="47736" y="213242"/>
                  <a:pt x="0" y="165506"/>
                  <a:pt x="0" y="106621"/>
                </a:cubicBezTo>
                <a:lnTo>
                  <a:pt x="0" y="106621"/>
                </a:lnTo>
                <a:cubicBezTo>
                  <a:pt x="0" y="47736"/>
                  <a:pt x="47736" y="0"/>
                  <a:pt x="106621" y="0"/>
                </a:cubicBez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lin ang="2700000" scaled="1"/>
            <a:tileRect/>
          </a:gradFill>
          <a:ln w="2117" cap="flat">
            <a:solidFill>
              <a:srgbClr val="1D1E1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9E8FCB93-30A1-5F3F-0D8D-8F42702E08A3}"/>
              </a:ext>
            </a:extLst>
          </p:cNvPr>
          <p:cNvSpPr/>
          <p:nvPr/>
        </p:nvSpPr>
        <p:spPr>
          <a:xfrm>
            <a:off x="9510402" y="6062470"/>
            <a:ext cx="368698" cy="45719"/>
          </a:xfrm>
          <a:custGeom>
            <a:avLst/>
            <a:gdLst>
              <a:gd name="connsiteX0" fmla="*/ 0 w 206307"/>
              <a:gd name="connsiteY0" fmla="*/ 0 h 53571"/>
              <a:gd name="connsiteX1" fmla="*/ 206307 w 206307"/>
              <a:gd name="connsiteY1" fmla="*/ 0 h 53571"/>
              <a:gd name="connsiteX2" fmla="*/ 206307 w 206307"/>
              <a:gd name="connsiteY2" fmla="*/ 53572 h 53571"/>
              <a:gd name="connsiteX3" fmla="*/ 0 w 206307"/>
              <a:gd name="connsiteY3" fmla="*/ 53572 h 5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07" h="53571">
                <a:moveTo>
                  <a:pt x="0" y="0"/>
                </a:moveTo>
                <a:lnTo>
                  <a:pt x="206307" y="0"/>
                </a:lnTo>
                <a:lnTo>
                  <a:pt x="206307" y="53572"/>
                </a:lnTo>
                <a:lnTo>
                  <a:pt x="0" y="53572"/>
                </a:lnTo>
                <a:close/>
              </a:path>
            </a:pathLst>
          </a:custGeom>
          <a:solidFill>
            <a:srgbClr val="FF0000"/>
          </a:solidFill>
          <a:ln w="211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68A0985-2F60-43BE-81BD-53C444F00EA4}"/>
              </a:ext>
            </a:extLst>
          </p:cNvPr>
          <p:cNvSpPr txBox="1"/>
          <p:nvPr/>
        </p:nvSpPr>
        <p:spPr>
          <a:xfrm>
            <a:off x="9899390" y="5262502"/>
            <a:ext cx="192223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pt-BR" sz="900" u="none" strike="noStrike" dirty="0">
                <a:effectLst/>
              </a:rPr>
              <a:t>Municípios </a:t>
            </a:r>
            <a:r>
              <a:rPr lang="pt-BR" sz="900" u="none" strike="noStrike" dirty="0" err="1">
                <a:effectLst/>
              </a:rPr>
              <a:t>PPPs</a:t>
            </a:r>
            <a:r>
              <a:rPr lang="pt-BR" sz="900" u="none" strike="noStrike" dirty="0">
                <a:effectLst/>
              </a:rPr>
              <a:t> RMF e RMC</a:t>
            </a:r>
            <a:endParaRPr lang="pt-BR" sz="900" b="1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C3CB29F-62DA-B6A7-FF4D-9A833B6BB0EE}"/>
              </a:ext>
            </a:extLst>
          </p:cNvPr>
          <p:cNvSpPr txBox="1"/>
          <p:nvPr/>
        </p:nvSpPr>
        <p:spPr>
          <a:xfrm>
            <a:off x="9899390" y="5950478"/>
            <a:ext cx="1922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pt-BR" sz="900" u="none" strike="noStrike" dirty="0">
                <a:effectLst/>
              </a:rPr>
              <a:t>Limites Unidades de Negócio</a:t>
            </a:r>
            <a:endParaRPr lang="pt-BR" sz="900" b="1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66AC5EB-E5C3-5584-8B7D-1C669474CB61}"/>
              </a:ext>
            </a:extLst>
          </p:cNvPr>
          <p:cNvSpPr txBox="1"/>
          <p:nvPr/>
        </p:nvSpPr>
        <p:spPr>
          <a:xfrm>
            <a:off x="9899390" y="6169553"/>
            <a:ext cx="1922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pt-BR" sz="900" u="none" strike="noStrike" dirty="0">
                <a:effectLst/>
              </a:rPr>
              <a:t>Limites </a:t>
            </a:r>
            <a:r>
              <a:rPr lang="pt-BR" sz="900" dirty="0"/>
              <a:t>Microrregiões de Saneamento</a:t>
            </a:r>
            <a:endParaRPr lang="pt-BR" sz="900" b="1" i="0" u="none" strike="noStrike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802DA0A7-15C0-1824-F1A9-1ABDF706E640}"/>
              </a:ext>
            </a:extLst>
          </p:cNvPr>
          <p:cNvCxnSpPr>
            <a:cxnSpLocks/>
          </p:cNvCxnSpPr>
          <p:nvPr/>
        </p:nvCxnSpPr>
        <p:spPr>
          <a:xfrm>
            <a:off x="9574216" y="6285002"/>
            <a:ext cx="304884" cy="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26D6E94E-5187-C50C-33A4-CDA84C0BFD4E}"/>
              </a:ext>
            </a:extLst>
          </p:cNvPr>
          <p:cNvSpPr/>
          <p:nvPr/>
        </p:nvSpPr>
        <p:spPr>
          <a:xfrm>
            <a:off x="9682365" y="4918038"/>
            <a:ext cx="196735" cy="196735"/>
          </a:xfrm>
          <a:custGeom>
            <a:avLst/>
            <a:gdLst>
              <a:gd name="connsiteX0" fmla="*/ 106621 w 213242"/>
              <a:gd name="connsiteY0" fmla="*/ 0 h 213242"/>
              <a:gd name="connsiteX1" fmla="*/ 213243 w 213242"/>
              <a:gd name="connsiteY1" fmla="*/ 106621 h 213242"/>
              <a:gd name="connsiteX2" fmla="*/ 213243 w 213242"/>
              <a:gd name="connsiteY2" fmla="*/ 106621 h 213242"/>
              <a:gd name="connsiteX3" fmla="*/ 106621 w 213242"/>
              <a:gd name="connsiteY3" fmla="*/ 213242 h 213242"/>
              <a:gd name="connsiteX4" fmla="*/ 106621 w 213242"/>
              <a:gd name="connsiteY4" fmla="*/ 213242 h 213242"/>
              <a:gd name="connsiteX5" fmla="*/ 0 w 213242"/>
              <a:gd name="connsiteY5" fmla="*/ 106621 h 213242"/>
              <a:gd name="connsiteX6" fmla="*/ 0 w 213242"/>
              <a:gd name="connsiteY6" fmla="*/ 106621 h 213242"/>
              <a:gd name="connsiteX7" fmla="*/ 106621 w 213242"/>
              <a:gd name="connsiteY7" fmla="*/ 0 h 21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242" h="213242">
                <a:moveTo>
                  <a:pt x="106621" y="0"/>
                </a:moveTo>
                <a:cubicBezTo>
                  <a:pt x="165507" y="0"/>
                  <a:pt x="213243" y="47736"/>
                  <a:pt x="213243" y="106621"/>
                </a:cubicBezTo>
                <a:lnTo>
                  <a:pt x="213243" y="106621"/>
                </a:lnTo>
                <a:cubicBezTo>
                  <a:pt x="213243" y="165506"/>
                  <a:pt x="165507" y="213242"/>
                  <a:pt x="106621" y="213242"/>
                </a:cubicBezTo>
                <a:lnTo>
                  <a:pt x="106621" y="213242"/>
                </a:lnTo>
                <a:cubicBezTo>
                  <a:pt x="47736" y="213242"/>
                  <a:pt x="0" y="165506"/>
                  <a:pt x="0" y="106621"/>
                </a:cubicBezTo>
                <a:lnTo>
                  <a:pt x="0" y="106621"/>
                </a:lnTo>
                <a:cubicBezTo>
                  <a:pt x="0" y="47736"/>
                  <a:pt x="47736" y="0"/>
                  <a:pt x="106621" y="0"/>
                </a:cubicBez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2E7F470D-CDE2-CB9C-348F-EA7978AC45CB}"/>
              </a:ext>
            </a:extLst>
          </p:cNvPr>
          <p:cNvSpPr txBox="1"/>
          <p:nvPr/>
        </p:nvSpPr>
        <p:spPr>
          <a:xfrm>
            <a:off x="9899390" y="4914634"/>
            <a:ext cx="19486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pt-BR" sz="900" u="none" strike="noStrike" dirty="0">
                <a:effectLst/>
              </a:rPr>
              <a:t>Municípios Estudos Novas </a:t>
            </a:r>
            <a:r>
              <a:rPr lang="pt-BR" sz="900" u="none" strike="noStrike" dirty="0" err="1">
                <a:effectLst/>
              </a:rPr>
              <a:t>PPPs</a:t>
            </a:r>
            <a:endParaRPr lang="pt-BR" sz="900" b="1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204DDA0D-4834-F8FD-862C-A8C8893841CA}"/>
              </a:ext>
            </a:extLst>
          </p:cNvPr>
          <p:cNvSpPr/>
          <p:nvPr/>
        </p:nvSpPr>
        <p:spPr>
          <a:xfrm>
            <a:off x="9682365" y="5566479"/>
            <a:ext cx="196735" cy="196735"/>
          </a:xfrm>
          <a:custGeom>
            <a:avLst/>
            <a:gdLst>
              <a:gd name="connsiteX0" fmla="*/ 106621 w 213242"/>
              <a:gd name="connsiteY0" fmla="*/ 0 h 213242"/>
              <a:gd name="connsiteX1" fmla="*/ 213243 w 213242"/>
              <a:gd name="connsiteY1" fmla="*/ 106621 h 213242"/>
              <a:gd name="connsiteX2" fmla="*/ 213243 w 213242"/>
              <a:gd name="connsiteY2" fmla="*/ 106621 h 213242"/>
              <a:gd name="connsiteX3" fmla="*/ 106621 w 213242"/>
              <a:gd name="connsiteY3" fmla="*/ 213242 h 213242"/>
              <a:gd name="connsiteX4" fmla="*/ 106621 w 213242"/>
              <a:gd name="connsiteY4" fmla="*/ 213242 h 213242"/>
              <a:gd name="connsiteX5" fmla="*/ 0 w 213242"/>
              <a:gd name="connsiteY5" fmla="*/ 106621 h 213242"/>
              <a:gd name="connsiteX6" fmla="*/ 0 w 213242"/>
              <a:gd name="connsiteY6" fmla="*/ 106621 h 213242"/>
              <a:gd name="connsiteX7" fmla="*/ 106621 w 213242"/>
              <a:gd name="connsiteY7" fmla="*/ 0 h 21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242" h="213242">
                <a:moveTo>
                  <a:pt x="106621" y="0"/>
                </a:moveTo>
                <a:cubicBezTo>
                  <a:pt x="165507" y="0"/>
                  <a:pt x="213243" y="47736"/>
                  <a:pt x="213243" y="106621"/>
                </a:cubicBezTo>
                <a:lnTo>
                  <a:pt x="213243" y="106621"/>
                </a:lnTo>
                <a:cubicBezTo>
                  <a:pt x="213243" y="165506"/>
                  <a:pt x="165507" y="213242"/>
                  <a:pt x="106621" y="213242"/>
                </a:cubicBezTo>
                <a:lnTo>
                  <a:pt x="106621" y="213242"/>
                </a:lnTo>
                <a:cubicBezTo>
                  <a:pt x="47736" y="213242"/>
                  <a:pt x="0" y="165506"/>
                  <a:pt x="0" y="106621"/>
                </a:cubicBezTo>
                <a:lnTo>
                  <a:pt x="0" y="106621"/>
                </a:lnTo>
                <a:cubicBezTo>
                  <a:pt x="0" y="47736"/>
                  <a:pt x="47736" y="0"/>
                  <a:pt x="106621" y="0"/>
                </a:cubicBezTo>
                <a:close/>
              </a:path>
            </a:pathLst>
          </a:custGeom>
          <a:solidFill>
            <a:schemeClr val="bg1"/>
          </a:solidFill>
          <a:ln w="2117" cap="flat">
            <a:solidFill>
              <a:srgbClr val="1D1E1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91B3C2F4-5E59-2C2B-2EEC-DA85C96EEC70}"/>
              </a:ext>
            </a:extLst>
          </p:cNvPr>
          <p:cNvSpPr txBox="1"/>
          <p:nvPr/>
        </p:nvSpPr>
        <p:spPr>
          <a:xfrm>
            <a:off x="9899390" y="5576161"/>
            <a:ext cx="1846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pt-BR" sz="900" u="none" strike="noStrike" dirty="0">
                <a:effectLst/>
              </a:rPr>
              <a:t>Municípios do Estado do Ceará, não operados pela </a:t>
            </a:r>
            <a:r>
              <a:rPr lang="pt-BR" sz="900" u="none" strike="noStrike" dirty="0" err="1">
                <a:effectLst/>
              </a:rPr>
              <a:t>Cagece</a:t>
            </a:r>
            <a:endParaRPr lang="pt-BR" sz="900" b="1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50BD8B95-07ED-C0A1-E3E4-EA5B961E8C4B}"/>
              </a:ext>
            </a:extLst>
          </p:cNvPr>
          <p:cNvSpPr/>
          <p:nvPr/>
        </p:nvSpPr>
        <p:spPr>
          <a:xfrm>
            <a:off x="762422" y="2505778"/>
            <a:ext cx="3891160" cy="510608"/>
          </a:xfrm>
          <a:prstGeom prst="roundRect">
            <a:avLst/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cs typeface="Kanit" pitchFamily="2" charset="-34"/>
              </a:rPr>
              <a:t>128 municípios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6B868E3F-4CB1-601F-6F7A-701C108C67DD}"/>
              </a:ext>
            </a:extLst>
          </p:cNvPr>
          <p:cNvSpPr/>
          <p:nvPr/>
        </p:nvSpPr>
        <p:spPr>
          <a:xfrm>
            <a:off x="762422" y="1806335"/>
            <a:ext cx="3891160" cy="510608"/>
          </a:xfrm>
          <a:prstGeom prst="roundRect">
            <a:avLst/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cs typeface="Kanit" pitchFamily="2" charset="-34"/>
              </a:rPr>
              <a:t>10 Unidades de Negócios da </a:t>
            </a:r>
            <a:r>
              <a:rPr lang="pt-BR" sz="1600" b="1" dirty="0" err="1">
                <a:cs typeface="Kanit" pitchFamily="2" charset="-34"/>
              </a:rPr>
              <a:t>Cagece</a:t>
            </a:r>
            <a:endParaRPr lang="pt-BR" sz="1600" b="1" dirty="0">
              <a:cs typeface="Kanit" pitchFamily="2" charset="-34"/>
            </a:endParaRP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21261618-039F-E097-B3A6-C2A2AC9ED8BA}"/>
              </a:ext>
            </a:extLst>
          </p:cNvPr>
          <p:cNvSpPr/>
          <p:nvPr/>
        </p:nvSpPr>
        <p:spPr>
          <a:xfrm>
            <a:off x="762356" y="3201311"/>
            <a:ext cx="3891160" cy="510607"/>
          </a:xfrm>
          <a:prstGeom prst="roundRect">
            <a:avLst/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cs typeface="Kanit" pitchFamily="2" charset="-34"/>
              </a:rPr>
              <a:t>População beneficiada (2041): 1.502.030 habitantes</a:t>
            </a: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4F0F6D21-0ADD-5122-1459-89693CA44A05}"/>
              </a:ext>
            </a:extLst>
          </p:cNvPr>
          <p:cNvSpPr/>
          <p:nvPr/>
        </p:nvSpPr>
        <p:spPr>
          <a:xfrm>
            <a:off x="762356" y="3896843"/>
            <a:ext cx="3891160" cy="510607"/>
          </a:xfrm>
          <a:prstGeom prst="roundRect">
            <a:avLst/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cs typeface="Kanit" pitchFamily="2" charset="-34"/>
              </a:rPr>
              <a:t>Cobertura: 25,14%</a:t>
            </a:r>
          </a:p>
          <a:p>
            <a:pPr algn="ctr"/>
            <a:r>
              <a:rPr lang="pt-BR" sz="1600" b="1" dirty="0">
                <a:cs typeface="Kanit" pitchFamily="2" charset="-34"/>
              </a:rPr>
              <a:t>Jan-2025</a:t>
            </a:r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0F83E9CB-3C53-72E2-2185-1DB23C8370A1}"/>
              </a:ext>
            </a:extLst>
          </p:cNvPr>
          <p:cNvSpPr/>
          <p:nvPr/>
        </p:nvSpPr>
        <p:spPr>
          <a:xfrm>
            <a:off x="762356" y="4607438"/>
            <a:ext cx="3891160" cy="510607"/>
          </a:xfrm>
          <a:prstGeom prst="roundRect">
            <a:avLst/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err="1">
                <a:cs typeface="Kanit" pitchFamily="2" charset="-34"/>
              </a:rPr>
              <a:t>Capex</a:t>
            </a:r>
            <a:r>
              <a:rPr lang="pt-BR" sz="1600" b="1" dirty="0">
                <a:cs typeface="Kanit" pitchFamily="2" charset="-34"/>
              </a:rPr>
              <a:t>: R$</a:t>
            </a:r>
            <a:r>
              <a:rPr lang="pt-BR" sz="1600" b="1" dirty="0">
                <a:solidFill>
                  <a:srgbClr val="FF0000"/>
                </a:solidFill>
                <a:cs typeface="Kanit" pitchFamily="2" charset="-34"/>
              </a:rPr>
              <a:t> </a:t>
            </a:r>
            <a:r>
              <a:rPr lang="pt-BR" sz="1600" b="1" dirty="0">
                <a:solidFill>
                  <a:schemeClr val="bg1"/>
                </a:solidFill>
                <a:cs typeface="Kanit" pitchFamily="2" charset="-34"/>
              </a:rPr>
              <a:t>7</a:t>
            </a:r>
            <a:r>
              <a:rPr lang="pt-BR" sz="1600" b="1" dirty="0">
                <a:cs typeface="Kanit" pitchFamily="2" charset="-34"/>
              </a:rPr>
              <a:t> Bilhões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5F0C607-4E80-C8A6-6258-86C02371B2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88" t="29730" r="8888" b="28014"/>
          <a:stretch/>
        </p:blipFill>
        <p:spPr>
          <a:xfrm>
            <a:off x="500475" y="6045181"/>
            <a:ext cx="3204023" cy="5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89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78DC8B-D73B-D1D5-7D4D-F5ADD9D3F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B84FBA-6F2C-0DAD-C20E-8826DF6148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3" b="6953"/>
          <a:stretch/>
        </p:blipFill>
        <p:spPr>
          <a:xfrm>
            <a:off x="0" y="0"/>
            <a:ext cx="12191999" cy="69977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71F6E78-72F1-9E5B-8BF2-307625B4C99D}"/>
              </a:ext>
            </a:extLst>
          </p:cNvPr>
          <p:cNvSpPr/>
          <p:nvPr/>
        </p:nvSpPr>
        <p:spPr>
          <a:xfrm>
            <a:off x="-1" y="-19865"/>
            <a:ext cx="12192000" cy="69977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9D5630-409A-D930-532C-F8EEF68FD2E7}"/>
              </a:ext>
            </a:extLst>
          </p:cNvPr>
          <p:cNvSpPr txBox="1"/>
          <p:nvPr/>
        </p:nvSpPr>
        <p:spPr>
          <a:xfrm>
            <a:off x="1371939" y="3830097"/>
            <a:ext cx="7389081" cy="214943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7900"/>
              </a:lnSpc>
            </a:pPr>
            <a:r>
              <a:rPr lang="pt-BR" sz="8000" b="1" spc="-300" dirty="0">
                <a:solidFill>
                  <a:schemeClr val="bg1"/>
                </a:solidFill>
              </a:rPr>
              <a:t>Segurança hídrica</a:t>
            </a:r>
            <a:endParaRPr lang="en-BR" sz="8000" b="1" spc="-300" dirty="0">
              <a:solidFill>
                <a:schemeClr val="bg1"/>
              </a:solidFill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56730E53-B7D3-FA8B-7765-E40BD7850A20}"/>
              </a:ext>
            </a:extLst>
          </p:cNvPr>
          <p:cNvGrpSpPr/>
          <p:nvPr/>
        </p:nvGrpSpPr>
        <p:grpSpPr>
          <a:xfrm>
            <a:off x="4854838" y="5039219"/>
            <a:ext cx="1739000" cy="643354"/>
            <a:chOff x="3390344" y="509508"/>
            <a:chExt cx="2016177" cy="745897"/>
          </a:xfrm>
          <a:solidFill>
            <a:schemeClr val="bg1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8D8159F-A92A-75C2-1E3E-A3F36C0F1FB9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9C2C57-AE3E-272C-2137-02B0DAFF886B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DBA661A-C6DD-E628-A845-332A1632407B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CA3BA804-EFFA-EECF-7154-C28303F39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997" y="461312"/>
            <a:ext cx="86528" cy="6035346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4A293527-F6E2-801C-B8EB-4D8FFA5BB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1263" y="6010817"/>
            <a:ext cx="3442825" cy="47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5976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57567-E445-F5A4-8F62-EA41A93FE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0F7FEAE9-90E8-D2BA-AFF6-90D0C71ACDEF}"/>
              </a:ext>
            </a:extLst>
          </p:cNvPr>
          <p:cNvSpPr/>
          <p:nvPr/>
        </p:nvSpPr>
        <p:spPr>
          <a:xfrm>
            <a:off x="16659" y="-25236"/>
            <a:ext cx="12175341" cy="6883235"/>
          </a:xfrm>
          <a:prstGeom prst="rect">
            <a:avLst/>
          </a:prstGeom>
          <a:solidFill>
            <a:srgbClr val="00B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29979DF1-BBC7-4130-7AF6-F09BC1B1A1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1432" y="0"/>
            <a:ext cx="9700567" cy="6858000"/>
          </a:xfrm>
          <a:prstGeom prst="rect">
            <a:avLst/>
          </a:prstGeom>
        </p:spPr>
      </p:pic>
      <p:sp>
        <p:nvSpPr>
          <p:cNvPr id="35" name="Rectangle 57">
            <a:extLst>
              <a:ext uri="{FF2B5EF4-FFF2-40B4-BE49-F238E27FC236}">
                <a16:creationId xmlns:a16="http://schemas.microsoft.com/office/drawing/2014/main" id="{E6C00B6B-D56C-7005-EDC7-22DA26C82D48}"/>
              </a:ext>
            </a:extLst>
          </p:cNvPr>
          <p:cNvSpPr/>
          <p:nvPr/>
        </p:nvSpPr>
        <p:spPr>
          <a:xfrm>
            <a:off x="1" y="-25236"/>
            <a:ext cx="3648268" cy="6883235"/>
          </a:xfrm>
          <a:prstGeom prst="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5DDFCA5-9769-D1D3-B482-448F00965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336508" y="3998813"/>
            <a:ext cx="65852" cy="459317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0E14362-E5EA-9F86-B4DC-82BE5E860F43}"/>
              </a:ext>
            </a:extLst>
          </p:cNvPr>
          <p:cNvSpPr txBox="1"/>
          <p:nvPr/>
        </p:nvSpPr>
        <p:spPr>
          <a:xfrm>
            <a:off x="399769" y="613331"/>
            <a:ext cx="2829568" cy="1108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pt-BR" sz="2800" b="1" spc="-150" dirty="0">
                <a:solidFill>
                  <a:schemeClr val="bg1"/>
                </a:solidFill>
              </a:rPr>
              <a:t>Macrossistema de abastecimento de água - RMF</a:t>
            </a:r>
            <a:endParaRPr lang="en-BR" sz="2800" spc="-150" dirty="0">
              <a:solidFill>
                <a:schemeClr val="bg1"/>
              </a:solidFill>
            </a:endParaRPr>
          </a:p>
        </p:txBody>
      </p:sp>
      <p:grpSp>
        <p:nvGrpSpPr>
          <p:cNvPr id="3" name="Graphic 4">
            <a:extLst>
              <a:ext uri="{FF2B5EF4-FFF2-40B4-BE49-F238E27FC236}">
                <a16:creationId xmlns:a16="http://schemas.microsoft.com/office/drawing/2014/main" id="{BBDCF151-1825-266B-56CC-2E3AA4B8E37B}"/>
              </a:ext>
            </a:extLst>
          </p:cNvPr>
          <p:cNvGrpSpPr/>
          <p:nvPr/>
        </p:nvGrpSpPr>
        <p:grpSpPr>
          <a:xfrm>
            <a:off x="253211" y="232768"/>
            <a:ext cx="802543" cy="296905"/>
            <a:chOff x="3390344" y="509508"/>
            <a:chExt cx="2016177" cy="745897"/>
          </a:xfrm>
          <a:solidFill>
            <a:schemeClr val="bg1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F97DABFE-FB66-0288-ECC2-D19729F1942B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13F9A85-96DE-E9D4-219F-9276F798C3A2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F675A2F-090F-986E-4B95-9E9D9ACEF3F4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</p:grpSp>
      <p:pic>
        <p:nvPicPr>
          <p:cNvPr id="36" name="Gráfico 35">
            <a:extLst>
              <a:ext uri="{FF2B5EF4-FFF2-40B4-BE49-F238E27FC236}">
                <a16:creationId xmlns:a16="http://schemas.microsoft.com/office/drawing/2014/main" id="{7152B39E-14A1-240F-F967-CF1C5FE62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29198" y="208766"/>
            <a:ext cx="2563295" cy="352869"/>
          </a:xfrm>
          <a:prstGeom prst="rect">
            <a:avLst/>
          </a:prstGeom>
        </p:spPr>
      </p:pic>
      <p:sp>
        <p:nvSpPr>
          <p:cNvPr id="37" name="CustomShape 7">
            <a:extLst>
              <a:ext uri="{FF2B5EF4-FFF2-40B4-BE49-F238E27FC236}">
                <a16:creationId xmlns:a16="http://schemas.microsoft.com/office/drawing/2014/main" id="{7A85ADD7-8C6F-542F-FC5D-87BDE5EBB898}"/>
              </a:ext>
            </a:extLst>
          </p:cNvPr>
          <p:cNvSpPr/>
          <p:nvPr/>
        </p:nvSpPr>
        <p:spPr>
          <a:xfrm>
            <a:off x="354631" y="3456259"/>
            <a:ext cx="2626545" cy="999659"/>
          </a:xfrm>
          <a:prstGeom prst="roundRect">
            <a:avLst>
              <a:gd name="adj" fmla="val 16667"/>
            </a:avLst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</a:rPr>
              <a:t>ETA GAVIÃO</a:t>
            </a:r>
          </a:p>
          <a:p>
            <a:pPr algn="ctr"/>
            <a:r>
              <a:rPr lang="pt-BR" sz="23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8m³/s</a:t>
            </a:r>
            <a:endParaRPr lang="pt-BR" sz="2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8" name="CustomShape 7">
            <a:extLst>
              <a:ext uri="{FF2B5EF4-FFF2-40B4-BE49-F238E27FC236}">
                <a16:creationId xmlns:a16="http://schemas.microsoft.com/office/drawing/2014/main" id="{B161C6E7-1CB1-7109-B5B5-0CE6E94C7C89}"/>
              </a:ext>
            </a:extLst>
          </p:cNvPr>
          <p:cNvSpPr/>
          <p:nvPr/>
        </p:nvSpPr>
        <p:spPr>
          <a:xfrm>
            <a:off x="354631" y="4583130"/>
            <a:ext cx="2626545" cy="993047"/>
          </a:xfrm>
          <a:prstGeom prst="roundRect">
            <a:avLst>
              <a:gd name="adj" fmla="val 16667"/>
            </a:avLst>
          </a:prstGeom>
          <a:solidFill>
            <a:srgbClr val="00B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</a:rPr>
              <a:t>ETA OESTE</a:t>
            </a:r>
          </a:p>
          <a:p>
            <a:pPr algn="ctr"/>
            <a:r>
              <a:rPr lang="pt-BR" sz="23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2m³/s</a:t>
            </a:r>
            <a:endParaRPr lang="pt-BR" sz="2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62D39474-A25B-7247-C696-8822E8B103C9}"/>
              </a:ext>
            </a:extLst>
          </p:cNvPr>
          <p:cNvSpPr txBox="1"/>
          <p:nvPr/>
        </p:nvSpPr>
        <p:spPr>
          <a:xfrm>
            <a:off x="354631" y="3057100"/>
            <a:ext cx="262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VAZÕES PRODUZIDAS: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EB0BC43F-8F45-F669-4C2D-FE41A35D40A2}"/>
              </a:ext>
            </a:extLst>
          </p:cNvPr>
          <p:cNvSpPr txBox="1"/>
          <p:nvPr/>
        </p:nvSpPr>
        <p:spPr>
          <a:xfrm>
            <a:off x="354631" y="5703389"/>
            <a:ext cx="262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FUNCIONAMENTO: 24H</a:t>
            </a:r>
          </a:p>
        </p:txBody>
      </p:sp>
      <p:sp>
        <p:nvSpPr>
          <p:cNvPr id="41" name="TextBox 66">
            <a:extLst>
              <a:ext uri="{FF2B5EF4-FFF2-40B4-BE49-F238E27FC236}">
                <a16:creationId xmlns:a16="http://schemas.microsoft.com/office/drawing/2014/main" id="{746ACE33-9E6B-770E-1169-21242637594A}"/>
              </a:ext>
            </a:extLst>
          </p:cNvPr>
          <p:cNvSpPr txBox="1"/>
          <p:nvPr/>
        </p:nvSpPr>
        <p:spPr>
          <a:xfrm>
            <a:off x="399769" y="1805077"/>
            <a:ext cx="2829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/>
                </a:solidFill>
              </a:rPr>
              <a:t>*Municípios atendidos: Fortaleza, Maracanaú, Caucaia e partes de Aquiraz, Eusébio, Itaitinga, Pacatuba.</a:t>
            </a:r>
            <a:endParaRPr lang="en-BR" sz="1500" dirty="0">
              <a:solidFill>
                <a:schemeClr val="bg1"/>
              </a:solidFill>
            </a:endParaRPr>
          </a:p>
        </p:txBody>
      </p:sp>
      <p:sp>
        <p:nvSpPr>
          <p:cNvPr id="42" name="CustomShape 7">
            <a:extLst>
              <a:ext uri="{FF2B5EF4-FFF2-40B4-BE49-F238E27FC236}">
                <a16:creationId xmlns:a16="http://schemas.microsoft.com/office/drawing/2014/main" id="{4164F163-EA89-F2C1-2B89-933EA5FA4460}"/>
              </a:ext>
            </a:extLst>
          </p:cNvPr>
          <p:cNvSpPr/>
          <p:nvPr/>
        </p:nvSpPr>
        <p:spPr>
          <a:xfrm>
            <a:off x="10074069" y="1722032"/>
            <a:ext cx="1673448" cy="1015664"/>
          </a:xfrm>
          <a:prstGeom prst="roundRect">
            <a:avLst>
              <a:gd name="adj" fmla="val 16667"/>
            </a:avLst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23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1m³/s</a:t>
            </a:r>
          </a:p>
          <a:p>
            <a:pPr algn="ctr"/>
            <a:r>
              <a:rPr lang="pt-BR" sz="1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DE ÁGUA DESSALINIZADA</a:t>
            </a:r>
            <a:endParaRPr lang="pt-BR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56377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66BE7D-5E0F-76D2-A2FC-2AA75156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4">
            <a:extLst>
              <a:ext uri="{FF2B5EF4-FFF2-40B4-BE49-F238E27FC236}">
                <a16:creationId xmlns:a16="http://schemas.microsoft.com/office/drawing/2014/main" id="{413D000F-8984-A950-2D6A-A76A3FB094C9}"/>
              </a:ext>
            </a:extLst>
          </p:cNvPr>
          <p:cNvGrpSpPr/>
          <p:nvPr/>
        </p:nvGrpSpPr>
        <p:grpSpPr>
          <a:xfrm>
            <a:off x="8818374" y="5694826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534EA264-1AC4-C836-6B06-AE619D78D763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9621F5D8-EFDA-9BA0-D65E-B06543DF9AFD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D10B652-8226-4F20-E3FF-44324EA787B5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51EB659C-A313-ECB1-4E6B-1ACB608EB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6ADCC5-DF33-B4F1-9A7C-8596AA4D8B6B}"/>
              </a:ext>
            </a:extLst>
          </p:cNvPr>
          <p:cNvSpPr txBox="1"/>
          <p:nvPr/>
        </p:nvSpPr>
        <p:spPr>
          <a:xfrm>
            <a:off x="476358" y="436408"/>
            <a:ext cx="6594915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 err="1">
                <a:solidFill>
                  <a:srgbClr val="0056A5"/>
                </a:solidFill>
              </a:rPr>
              <a:t>Dessal</a:t>
            </a:r>
            <a:r>
              <a:rPr lang="pt-BR" sz="3500" b="1" spc="-150" dirty="0">
                <a:solidFill>
                  <a:srgbClr val="0056A5"/>
                </a:solidFill>
              </a:rPr>
              <a:t> do Ceará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A20C7AA0-1345-F489-511C-85E66AECC492}"/>
              </a:ext>
            </a:extLst>
          </p:cNvPr>
          <p:cNvGrpSpPr/>
          <p:nvPr/>
        </p:nvGrpSpPr>
        <p:grpSpPr>
          <a:xfrm rot="15300000">
            <a:off x="10358189" y="-1265994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732E579E-4092-A06F-7F4F-9C04B9DDEC21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18A5CD8F-4B68-DC58-7CF6-C80D2FEBAD74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86135CF1-AC2D-772A-6289-4DE1F7695D45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11ED537E-BCD7-3FA2-2D24-BDEA636F8BE3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0595D16-B523-D08D-B601-A230FA1644E1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C051DDE7-E030-66CE-6D6A-E10DE07F70E9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43FD9B58-0BF1-32E5-577F-F620B08FC339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76CCA6FE-238C-4C92-89EB-A004D7267926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0363796-0557-4093-87C9-0B8BB6A17E0F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EEE2276A-4CEB-C886-EAE5-444590853066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28197368-F8EE-1ED8-41AE-00A6D9D4CF57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285065C-B0E5-18E0-A244-EF5D87C52691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A8230FE4-6ED0-7464-9C99-E393AB59CBA0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8DE3B9B-A0A7-6146-E671-2E0CF1A8995E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9E1CDA2C-0635-FC8C-6905-3192608EF95F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CC5BAA2F-FA65-4C89-E4D0-5DCBBC923D1B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9CD12783-4381-F9BE-507A-D38123EAD3BD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B89F262F-422A-8E69-E40D-93673FED9D07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graphicFrame>
        <p:nvGraphicFramePr>
          <p:cNvPr id="6" name="object 40">
            <a:extLst>
              <a:ext uri="{FF2B5EF4-FFF2-40B4-BE49-F238E27FC236}">
                <a16:creationId xmlns:a16="http://schemas.microsoft.com/office/drawing/2014/main" id="{41D90494-FC22-C3F7-7105-E2177DF74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667701"/>
              </p:ext>
            </p:extLst>
          </p:nvPr>
        </p:nvGraphicFramePr>
        <p:xfrm>
          <a:off x="805660" y="1513713"/>
          <a:ext cx="5099840" cy="39861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70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9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23"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dirty="0"/>
                        <a:t>INFORMAÇÕES</a:t>
                      </a:r>
                      <a:r>
                        <a:rPr sz="1300" b="1" spc="-45" dirty="0"/>
                        <a:t> </a:t>
                      </a:r>
                      <a:r>
                        <a:rPr sz="1300" b="1" dirty="0"/>
                        <a:t>CONTRATUAIS</a:t>
                      </a:r>
                      <a:endParaRPr sz="13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870">
                <a:tc>
                  <a:txBody>
                    <a:bodyPr/>
                    <a:lstStyle/>
                    <a:p>
                      <a:pPr marL="1905" algn="l">
                        <a:lnSpc>
                          <a:spcPct val="100000"/>
                        </a:lnSpc>
                      </a:pPr>
                      <a:r>
                        <a:rPr sz="1100" b="1" dirty="0"/>
                        <a:t>EMPREENDIMENTO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pt-BR" sz="1100" spc="-5" dirty="0"/>
                        <a:t>DESSAL DO CEARÁ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 marL="1270" algn="l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100" b="1" spc="-5" dirty="0"/>
                        <a:t>BAIRROS/LOCALIDADES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100" spc="-5" dirty="0"/>
                        <a:t>FORTALEZA</a:t>
                      </a:r>
                      <a:r>
                        <a:rPr lang="pt-BR" sz="1100" spc="-5" dirty="0"/>
                        <a:t>/REGIÃO METROPOLITANA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 marL="127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dirty="0"/>
                        <a:t>POPULAÇÃO</a:t>
                      </a:r>
                      <a:r>
                        <a:rPr lang="pt-BR" sz="1100" b="1" spc="-45" dirty="0"/>
                        <a:t> </a:t>
                      </a:r>
                      <a:r>
                        <a:rPr lang="pt-BR" sz="1100" b="1" spc="-5" dirty="0"/>
                        <a:t>BENEFICIADA</a:t>
                      </a:r>
                      <a:endParaRPr lang="pt-BR"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lang="pt-BR" sz="1100" dirty="0"/>
                        <a:t>720.000 PESSOAS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96126867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 marL="1270" algn="l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100" b="1" dirty="0"/>
                        <a:t>VALOR</a:t>
                      </a:r>
                      <a:r>
                        <a:rPr sz="1100" b="1" spc="-30" dirty="0"/>
                        <a:t> </a:t>
                      </a:r>
                      <a:r>
                        <a:rPr sz="1100" b="1" dirty="0"/>
                        <a:t>DO</a:t>
                      </a:r>
                      <a:r>
                        <a:rPr sz="1100" b="1" spc="-15" dirty="0"/>
                        <a:t> </a:t>
                      </a:r>
                      <a:r>
                        <a:rPr sz="1100" b="1" dirty="0"/>
                        <a:t>INVESTIMENTO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100" spc="-5" dirty="0"/>
                        <a:t>R$</a:t>
                      </a:r>
                      <a:r>
                        <a:rPr sz="1100" spc="-20" dirty="0"/>
                        <a:t> </a:t>
                      </a:r>
                      <a:r>
                        <a:rPr lang="pt-BR" sz="1100" spc="-5" dirty="0"/>
                        <a:t>526.000.000,00</a:t>
                      </a:r>
                      <a:endParaRPr lang="pt-BR" sz="1100" spc="-5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137">
                <a:tc>
                  <a:txBody>
                    <a:bodyPr/>
                    <a:lstStyle/>
                    <a:p>
                      <a:pPr marL="1905" algn="l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100" b="1" dirty="0"/>
                        <a:t>STATUS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sz="1100" spc="-5" dirty="0"/>
                        <a:t>EM</a:t>
                      </a:r>
                      <a:r>
                        <a:rPr sz="1100" spc="-35" dirty="0"/>
                        <a:t> </a:t>
                      </a:r>
                      <a:r>
                        <a:rPr sz="1100" spc="-10" dirty="0"/>
                        <a:t>EXECUÇÃO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 marL="1905" algn="l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lang="pt-BR" sz="1100" b="1" dirty="0"/>
                        <a:t>FORMA DE CONTRATAÇÃO</a:t>
                      </a:r>
                      <a:endParaRPr sz="1100" b="1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lang="pt-BR" sz="1100" dirty="0"/>
                        <a:t>PPP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23430781"/>
                  </a:ext>
                </a:extLst>
              </a:tr>
              <a:tr h="229302">
                <a:tc>
                  <a:txBody>
                    <a:bodyPr/>
                    <a:lstStyle/>
                    <a:p>
                      <a:pPr marL="1905" algn="l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lang="pt-BR" sz="1100" b="1" dirty="0"/>
                        <a:t>VALOR CONTRATO(R$)</a:t>
                      </a:r>
                      <a:endParaRPr sz="1100" b="1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lang="pt-BR" sz="1100" dirty="0"/>
                        <a:t>3,1 BILHÕES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82249060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 marL="1905" algn="l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lang="pt-BR" sz="1100" b="1" dirty="0"/>
                        <a:t>CONTRATADA</a:t>
                      </a:r>
                      <a:endParaRPr sz="1100" b="1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lang="pt-BR" sz="1100" dirty="0"/>
                        <a:t>CONSÓRCIO ÁGUAS DE FORTALEZA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801112033"/>
                  </a:ext>
                </a:extLst>
              </a:tr>
              <a:tr h="22930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100" b="1" dirty="0"/>
                        <a:t>INÍCIO</a:t>
                      </a:r>
                      <a:r>
                        <a:rPr sz="1100" b="1" spc="-55" dirty="0"/>
                        <a:t> </a:t>
                      </a:r>
                      <a:r>
                        <a:rPr sz="1100" b="1" dirty="0"/>
                        <a:t>DA</a:t>
                      </a:r>
                      <a:r>
                        <a:rPr sz="1100" b="1" spc="-45" dirty="0"/>
                        <a:t> </a:t>
                      </a:r>
                      <a:r>
                        <a:rPr sz="1100" b="1" dirty="0"/>
                        <a:t>OBRA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lang="pt-BR" sz="1100" spc="-10" dirty="0"/>
                        <a:t>2º SEMESTRE DE 2025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909">
                <a:tc row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lang="pt-BR" sz="1100" b="1" dirty="0"/>
                        <a:t>PRINCIPAIS UNIDADES</a:t>
                      </a:r>
                      <a:endParaRPr sz="1100" b="1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1270" algn="l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lang="pt-BR" sz="1100" dirty="0"/>
                        <a:t>LINHAS DE CAPTAÇÃODE ÁGUA MARINHA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305536205"/>
                  </a:ext>
                </a:extLst>
              </a:tr>
              <a:tr h="229303"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endParaRPr sz="1200" b="1" dirty="0">
                        <a:latin typeface="Soleto" panose="020B0606020203030204" pitchFamily="34" charset="0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1270" algn="l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lang="pt-BR" sz="1100" dirty="0"/>
                        <a:t>EMISSÁRIO SUBMARINO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488862027"/>
                  </a:ext>
                </a:extLst>
              </a:tr>
              <a:tr h="336909"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endParaRPr sz="1200" b="1" dirty="0">
                        <a:latin typeface="Soleto" panose="020B0606020203030204" pitchFamily="34" charset="0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1270" algn="l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lang="pt-BR" sz="1100" dirty="0"/>
                        <a:t>LINHAS ADUTORASDE ÁGUA TRATADA</a:t>
                      </a:r>
                      <a:endParaRPr sz="1100" dirty="0">
                        <a:latin typeface="+mn-lt"/>
                        <a:cs typeface="Kanit" pitchFamily="2" charset="-34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368014999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FAC0DEFB-F4CB-EED0-B026-83CA68E3D4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500475" y="6045181"/>
            <a:ext cx="3204023" cy="53788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A69FDB1-C6AA-F005-8CDC-1BCF367DD9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74" r="2919"/>
          <a:stretch>
            <a:fillRect/>
          </a:stretch>
        </p:blipFill>
        <p:spPr>
          <a:xfrm>
            <a:off x="6212512" y="1513713"/>
            <a:ext cx="5979488" cy="363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64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CD913-9E6D-9C50-4602-4DDE49F82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apa&#10;&#10;Descrição gerada automaticamente">
            <a:extLst>
              <a:ext uri="{FF2B5EF4-FFF2-40B4-BE49-F238E27FC236}">
                <a16:creationId xmlns:a16="http://schemas.microsoft.com/office/drawing/2014/main" id="{8000A041-7753-46BC-5B0B-7CDCFC2C9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1" t="7160" r="20948"/>
          <a:stretch/>
        </p:blipFill>
        <p:spPr>
          <a:xfrm>
            <a:off x="3663646" y="-321802"/>
            <a:ext cx="8288516" cy="7149475"/>
          </a:xfrm>
          <a:prstGeom prst="rect">
            <a:avLst/>
          </a:prstGeom>
        </p:spPr>
      </p:pic>
      <p:grpSp>
        <p:nvGrpSpPr>
          <p:cNvPr id="9" name="Graphic 4">
            <a:extLst>
              <a:ext uri="{FF2B5EF4-FFF2-40B4-BE49-F238E27FC236}">
                <a16:creationId xmlns:a16="http://schemas.microsoft.com/office/drawing/2014/main" id="{999C2908-970B-8FE2-22A1-CD533CD8B704}"/>
              </a:ext>
            </a:extLst>
          </p:cNvPr>
          <p:cNvGrpSpPr/>
          <p:nvPr/>
        </p:nvGrpSpPr>
        <p:grpSpPr>
          <a:xfrm>
            <a:off x="-305792" y="5505121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1270C10-464B-9CE4-8DDF-A156F76C34F6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90ED61E7-CB22-BE9B-B9DE-8495A338012A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43FA05A-A1B8-EBCB-7843-D1EF7FDCE265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6B7EDFFC-419C-6DF1-09FF-F4794704D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81FAD8-5320-0930-29A3-752F236BAA02}"/>
              </a:ext>
            </a:extLst>
          </p:cNvPr>
          <p:cNvSpPr txBox="1"/>
          <p:nvPr/>
        </p:nvSpPr>
        <p:spPr>
          <a:xfrm>
            <a:off x="476358" y="513628"/>
            <a:ext cx="39836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b="1" spc="-150" dirty="0">
                <a:solidFill>
                  <a:srgbClr val="0056A5"/>
                </a:solidFill>
              </a:rPr>
              <a:t>Distritos de Medição e Controle 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4ADBD91E-A1A6-082D-942C-78BBBC521616}"/>
              </a:ext>
            </a:extLst>
          </p:cNvPr>
          <p:cNvGrpSpPr/>
          <p:nvPr/>
        </p:nvGrpSpPr>
        <p:grpSpPr>
          <a:xfrm rot="15300000">
            <a:off x="10358189" y="-1265994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5F299B44-CAFC-FCDA-B5D9-B12DABFAC1B9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CCA4B85-27BC-7DC2-BDBE-F3DDBB0CF9AD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5C5F847-C490-C188-2074-57E196E77D4A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B7236410-9046-C6C1-272B-83EAA1967A1C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394D93C-8E15-302C-527E-034E96C2F5A6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F72EBADD-4A9A-DF09-08DF-4F0744326F9B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CD981E5B-14FE-DAF4-4761-734B01A9A8A7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3D518F96-64EF-F9F9-C903-9EB3C5B1BE22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14F1ECC7-28F9-046F-C39E-C13DAC109A51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2112B7F6-C00F-24A0-3217-71EC385EEB3D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7032F81-F274-191E-C78A-8A1B91872102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64284D3F-54F9-C2C8-00A7-74923E7B896E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5C99B6B3-20BF-6688-3C55-98FBBABC69D3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7533FE2-482B-FD20-B567-04BA21EE62A4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E3C55EDA-E963-25EA-EBE5-C3D27F6B5877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F99CC5E9-1200-FCC0-AAD4-5CC5DE13172F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A3F3C248-5F4B-8028-ADE6-71B4F00C6F26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F2D25C0F-C8AA-EA99-E101-6BC9330E7242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DE96FF3-650E-8DBC-B96F-A4D5AAC6277D}"/>
              </a:ext>
            </a:extLst>
          </p:cNvPr>
          <p:cNvSpPr txBox="1"/>
          <p:nvPr/>
        </p:nvSpPr>
        <p:spPr>
          <a:xfrm>
            <a:off x="476358" y="4078754"/>
            <a:ext cx="1847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t-BR" b="1" spc="-1" dirty="0" err="1">
                <a:solidFill>
                  <a:schemeClr val="tx1"/>
                </a:solidFill>
                <a:ea typeface="DejaVu Sans"/>
              </a:rPr>
              <a:t>DMCs</a:t>
            </a:r>
            <a:r>
              <a:rPr lang="pt-BR" b="1" spc="-1" dirty="0">
                <a:solidFill>
                  <a:schemeClr val="tx1"/>
                </a:solidFill>
                <a:ea typeface="DejaVu Sans"/>
              </a:rPr>
              <a:t> Messejana</a:t>
            </a:r>
            <a:endParaRPr lang="pt-BR" spc="-1" dirty="0">
              <a:solidFill>
                <a:schemeClr val="tx1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110EA92-52E9-5E8A-4C25-B0B6D1201884}"/>
              </a:ext>
            </a:extLst>
          </p:cNvPr>
          <p:cNvSpPr txBox="1"/>
          <p:nvPr/>
        </p:nvSpPr>
        <p:spPr>
          <a:xfrm>
            <a:off x="476358" y="3431014"/>
            <a:ext cx="2390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t-BR" b="1" spc="-1" dirty="0" err="1">
                <a:solidFill>
                  <a:schemeClr val="tx1"/>
                </a:solidFill>
                <a:ea typeface="DejaVu Sans"/>
              </a:rPr>
              <a:t>DMCs</a:t>
            </a:r>
            <a:r>
              <a:rPr lang="pt-BR" b="1" spc="-1" dirty="0">
                <a:solidFill>
                  <a:schemeClr val="tx1"/>
                </a:solidFill>
                <a:ea typeface="DejaVu Sans"/>
              </a:rPr>
              <a:t> Castelão</a:t>
            </a:r>
            <a:endParaRPr lang="pt-BR" spc="-1" dirty="0">
              <a:solidFill>
                <a:schemeClr val="tx1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8150D5B-0C54-6C71-A29A-25F1D1123A23}"/>
              </a:ext>
            </a:extLst>
          </p:cNvPr>
          <p:cNvSpPr txBox="1"/>
          <p:nvPr/>
        </p:nvSpPr>
        <p:spPr>
          <a:xfrm>
            <a:off x="476359" y="2072593"/>
            <a:ext cx="2845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t-BR" b="1" spc="-1" dirty="0" err="1">
                <a:solidFill>
                  <a:schemeClr val="tx1"/>
                </a:solidFill>
                <a:ea typeface="DejaVu Sans"/>
              </a:rPr>
              <a:t>DMCs</a:t>
            </a:r>
            <a:r>
              <a:rPr lang="pt-BR" b="1" spc="-1" dirty="0">
                <a:solidFill>
                  <a:schemeClr val="tx1"/>
                </a:solidFill>
                <a:ea typeface="DejaVu Sans"/>
              </a:rPr>
              <a:t> Floresta, Expedicionários, Aldeota e Vila Brasil</a:t>
            </a:r>
            <a:endParaRPr lang="pt-BR" spc="-1" dirty="0">
              <a:solidFill>
                <a:schemeClr val="tx1"/>
              </a:solidFill>
            </a:endParaRPr>
          </a:p>
        </p:txBody>
      </p:sp>
      <p:sp>
        <p:nvSpPr>
          <p:cNvPr id="21" name="CustomShape 7">
            <a:extLst>
              <a:ext uri="{FF2B5EF4-FFF2-40B4-BE49-F238E27FC236}">
                <a16:creationId xmlns:a16="http://schemas.microsoft.com/office/drawing/2014/main" id="{CF5452FF-751D-80DF-6F53-FA99E91B6491}"/>
              </a:ext>
            </a:extLst>
          </p:cNvPr>
          <p:cNvSpPr/>
          <p:nvPr/>
        </p:nvSpPr>
        <p:spPr>
          <a:xfrm>
            <a:off x="1399835" y="5531473"/>
            <a:ext cx="3272081" cy="1124386"/>
          </a:xfrm>
          <a:prstGeom prst="roundRect">
            <a:avLst>
              <a:gd name="adj" fmla="val 16667"/>
            </a:avLst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</a:rPr>
              <a:t>Investimento</a:t>
            </a:r>
          </a:p>
          <a:p>
            <a:pPr algn="ctr"/>
            <a:r>
              <a:rPr lang="pt-BR" sz="3000" b="1" dirty="0">
                <a:solidFill>
                  <a:schemeClr val="bg1"/>
                </a:solidFill>
              </a:rPr>
              <a:t>R$ 160 milhões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01A70B8-EA42-D691-CDDB-3E238F073D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88" t="29730" r="8888" b="28014"/>
          <a:stretch/>
        </p:blipFill>
        <p:spPr>
          <a:xfrm>
            <a:off x="8695965" y="6045181"/>
            <a:ext cx="3204023" cy="5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75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BAB33-838D-9991-12E3-592687200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4">
            <a:extLst>
              <a:ext uri="{FF2B5EF4-FFF2-40B4-BE49-F238E27FC236}">
                <a16:creationId xmlns:a16="http://schemas.microsoft.com/office/drawing/2014/main" id="{50BCFD28-62FF-0D57-68B6-DB687BA29E42}"/>
              </a:ext>
            </a:extLst>
          </p:cNvPr>
          <p:cNvGrpSpPr/>
          <p:nvPr/>
        </p:nvGrpSpPr>
        <p:grpSpPr>
          <a:xfrm>
            <a:off x="-305792" y="5505121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17197E5A-200D-7A60-5D51-FD724ACE8209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78327A-0FCD-9511-7A07-F3205CE0313E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42F8795-F4A2-107D-1F70-3DCB7F57D9B9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6A7562E5-AC38-7AC6-CBE8-709CC639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6EBE6C-8BD3-63AF-FABC-7EA0A2728193}"/>
              </a:ext>
            </a:extLst>
          </p:cNvPr>
          <p:cNvSpPr txBox="1"/>
          <p:nvPr/>
        </p:nvSpPr>
        <p:spPr>
          <a:xfrm>
            <a:off x="476357" y="513628"/>
            <a:ext cx="50524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b="1" spc="-150" dirty="0">
                <a:solidFill>
                  <a:srgbClr val="0056A5"/>
                </a:solidFill>
              </a:rPr>
              <a:t>Projeto Malha D’água (Banabuiú-Sertão Central)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A63D59C3-4828-289F-E1D8-24CC3212AF7D}"/>
              </a:ext>
            </a:extLst>
          </p:cNvPr>
          <p:cNvGrpSpPr/>
          <p:nvPr/>
        </p:nvGrpSpPr>
        <p:grpSpPr>
          <a:xfrm rot="15300000">
            <a:off x="10358189" y="-1265994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FE44435D-9BF4-8DDB-6D4F-3B858A08A182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D6AF3CA-4F01-6989-47BD-87BD12B26F2E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B960601D-DB4C-9431-7748-CAFF62F679A8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4DE21868-E37E-20B6-C0E8-0E5521DD3BF2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76DC5462-DAE8-7E69-1D86-A628B754B7F9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E97A75AD-ABB9-942E-ED45-ED5964BBEBBE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994F1ECA-854A-941D-8BA6-838E6931EB8C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98B09CB-FBC7-422D-ED88-B256068964E2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1EDC9214-CA66-491F-16D2-79F49E57A98F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5676001C-D164-C328-F1C0-F3876A2D78C3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BCCE7A7-A797-E867-DA1B-A9FFFFC0309D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43B65E6F-3B4E-9F23-0AB3-CB00F4A94774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76C4CA60-E2F7-6530-BC8B-CC2DDF9A6035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0A020F9F-D80B-D8DC-20C2-4BFD1534AB8F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BECB1C36-AD1D-5E9F-8FB4-E7B01E59407B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32F19260-BFCE-0FDE-BEF8-AD0E9778592F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94537A9-CB6B-3A46-243F-3B0FD823F207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8059A31-0259-62F1-9E53-1352BD44B21C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sp>
        <p:nvSpPr>
          <p:cNvPr id="21" name="CustomShape 7">
            <a:extLst>
              <a:ext uri="{FF2B5EF4-FFF2-40B4-BE49-F238E27FC236}">
                <a16:creationId xmlns:a16="http://schemas.microsoft.com/office/drawing/2014/main" id="{CC2BCA73-DBE9-C1FF-7EED-0E406CA0394F}"/>
              </a:ext>
            </a:extLst>
          </p:cNvPr>
          <p:cNvSpPr/>
          <p:nvPr/>
        </p:nvSpPr>
        <p:spPr>
          <a:xfrm>
            <a:off x="3229920" y="5264346"/>
            <a:ext cx="3272081" cy="1124386"/>
          </a:xfrm>
          <a:prstGeom prst="roundRect">
            <a:avLst>
              <a:gd name="adj" fmla="val 16667"/>
            </a:avLst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</a:rPr>
              <a:t>Investimento</a:t>
            </a:r>
          </a:p>
          <a:p>
            <a:pPr algn="ctr"/>
            <a:r>
              <a:rPr lang="pt-BR" sz="3000" b="1" dirty="0">
                <a:solidFill>
                  <a:schemeClr val="bg1"/>
                </a:solidFill>
              </a:rPr>
              <a:t>R$ 675 milhões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84646E4-6CD2-7696-639E-CDC0809B5E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8" t="29730" r="8888" b="28014"/>
          <a:stretch/>
        </p:blipFill>
        <p:spPr>
          <a:xfrm>
            <a:off x="8695965" y="6045181"/>
            <a:ext cx="3204023" cy="5378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2F24242-ABDF-349E-FA27-9BF620ED16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619" r="22619"/>
          <a:stretch>
            <a:fillRect/>
          </a:stretch>
        </p:blipFill>
        <p:spPr>
          <a:xfrm>
            <a:off x="7326040" y="388830"/>
            <a:ext cx="4459324" cy="5436000"/>
          </a:xfrm>
          <a:prstGeom prst="round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23D2811-2769-920A-EC35-E2D1559EF7EF}"/>
              </a:ext>
            </a:extLst>
          </p:cNvPr>
          <p:cNvSpPr txBox="1"/>
          <p:nvPr/>
        </p:nvSpPr>
        <p:spPr>
          <a:xfrm>
            <a:off x="489292" y="1780394"/>
            <a:ext cx="33717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000" b="1" spc="-1" dirty="0">
                <a:solidFill>
                  <a:schemeClr val="tx1"/>
                </a:solidFill>
                <a:ea typeface="DejaVu Sans"/>
              </a:rPr>
              <a:t>SETOR 1 - INAUGURADO</a:t>
            </a:r>
            <a:endParaRPr lang="pt-BR" sz="2000" spc="-1" dirty="0">
              <a:solidFill>
                <a:schemeClr val="tx1"/>
              </a:solidFill>
            </a:endParaRPr>
          </a:p>
        </p:txBody>
      </p:sp>
      <p:sp>
        <p:nvSpPr>
          <p:cNvPr id="7" name="CustomShape 7">
            <a:extLst>
              <a:ext uri="{FF2B5EF4-FFF2-40B4-BE49-F238E27FC236}">
                <a16:creationId xmlns:a16="http://schemas.microsoft.com/office/drawing/2014/main" id="{5017AB21-53CD-F0F3-8DE7-24B5D5501F40}"/>
              </a:ext>
            </a:extLst>
          </p:cNvPr>
          <p:cNvSpPr/>
          <p:nvPr/>
        </p:nvSpPr>
        <p:spPr>
          <a:xfrm>
            <a:off x="489293" y="2362885"/>
            <a:ext cx="1295401" cy="574511"/>
          </a:xfrm>
          <a:prstGeom prst="roundRect">
            <a:avLst>
              <a:gd name="adj" fmla="val 16667"/>
            </a:avLst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</a:rPr>
              <a:t>688 km</a:t>
            </a:r>
          </a:p>
        </p:txBody>
      </p:sp>
      <p:sp>
        <p:nvSpPr>
          <p:cNvPr id="8" name="CustomShape 7">
            <a:extLst>
              <a:ext uri="{FF2B5EF4-FFF2-40B4-BE49-F238E27FC236}">
                <a16:creationId xmlns:a16="http://schemas.microsoft.com/office/drawing/2014/main" id="{779401FD-3170-234E-3BAB-21B01366CE90}"/>
              </a:ext>
            </a:extLst>
          </p:cNvPr>
          <p:cNvSpPr/>
          <p:nvPr/>
        </p:nvSpPr>
        <p:spPr>
          <a:xfrm>
            <a:off x="489293" y="3101356"/>
            <a:ext cx="1295401" cy="574511"/>
          </a:xfrm>
          <a:prstGeom prst="roundRect">
            <a:avLst>
              <a:gd name="adj" fmla="val 16667"/>
            </a:avLst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3" name="CustomShape 7">
            <a:extLst>
              <a:ext uri="{FF2B5EF4-FFF2-40B4-BE49-F238E27FC236}">
                <a16:creationId xmlns:a16="http://schemas.microsoft.com/office/drawing/2014/main" id="{8D52944C-4282-558B-6099-96A72EF3FA86}"/>
              </a:ext>
            </a:extLst>
          </p:cNvPr>
          <p:cNvSpPr/>
          <p:nvPr/>
        </p:nvSpPr>
        <p:spPr>
          <a:xfrm>
            <a:off x="489292" y="3877195"/>
            <a:ext cx="1295401" cy="574511"/>
          </a:xfrm>
          <a:prstGeom prst="roundRect">
            <a:avLst>
              <a:gd name="adj" fmla="val 16667"/>
            </a:avLst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14" name="CustomShape 7">
            <a:extLst>
              <a:ext uri="{FF2B5EF4-FFF2-40B4-BE49-F238E27FC236}">
                <a16:creationId xmlns:a16="http://schemas.microsoft.com/office/drawing/2014/main" id="{E7ED7A29-9CBD-BAEC-F94A-9766352D5832}"/>
              </a:ext>
            </a:extLst>
          </p:cNvPr>
          <p:cNvSpPr/>
          <p:nvPr/>
        </p:nvSpPr>
        <p:spPr>
          <a:xfrm>
            <a:off x="502229" y="4615515"/>
            <a:ext cx="1295401" cy="574511"/>
          </a:xfrm>
          <a:prstGeom prst="roundRect">
            <a:avLst>
              <a:gd name="adj" fmla="val 16667"/>
            </a:avLst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</a:rPr>
              <a:t>280 mil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53822D0-891C-244C-E3CC-6A4F001182BA}"/>
              </a:ext>
            </a:extLst>
          </p:cNvPr>
          <p:cNvSpPr txBox="1"/>
          <p:nvPr/>
        </p:nvSpPr>
        <p:spPr>
          <a:xfrm>
            <a:off x="1784693" y="2450958"/>
            <a:ext cx="505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Rede  (adutora principal e ramais adutores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DF33A4F-F37E-79DE-0137-4132DB4C1377}"/>
              </a:ext>
            </a:extLst>
          </p:cNvPr>
          <p:cNvSpPr txBox="1"/>
          <p:nvPr/>
        </p:nvSpPr>
        <p:spPr>
          <a:xfrm>
            <a:off x="1797630" y="3211882"/>
            <a:ext cx="505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Sedes municipais beneficiadas*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DFDC865-24E3-231C-48F4-B08F298B5313}"/>
              </a:ext>
            </a:extLst>
          </p:cNvPr>
          <p:cNvSpPr txBox="1"/>
          <p:nvPr/>
        </p:nvSpPr>
        <p:spPr>
          <a:xfrm>
            <a:off x="1861525" y="4073633"/>
            <a:ext cx="505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Sedes distritais 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FBA85E39-7BCA-D52F-0E45-DBFECD3DB9F3}"/>
              </a:ext>
            </a:extLst>
          </p:cNvPr>
          <p:cNvSpPr txBox="1"/>
          <p:nvPr/>
        </p:nvSpPr>
        <p:spPr>
          <a:xfrm>
            <a:off x="1861524" y="4735329"/>
            <a:ext cx="505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Pessoas beneficiadas</a:t>
            </a:r>
          </a:p>
        </p:txBody>
      </p:sp>
    </p:spTree>
    <p:extLst>
      <p:ext uri="{BB962C8B-B14F-4D97-AF65-F5344CB8AC3E}">
        <p14:creationId xmlns:p14="http://schemas.microsoft.com/office/powerpoint/2010/main" val="245977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F3AC76-156E-BC12-C34D-AC4067994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4">
            <a:extLst>
              <a:ext uri="{FF2B5EF4-FFF2-40B4-BE49-F238E27FC236}">
                <a16:creationId xmlns:a16="http://schemas.microsoft.com/office/drawing/2014/main" id="{BB119297-7D25-5415-1FE0-4FF1A15A7129}"/>
              </a:ext>
            </a:extLst>
          </p:cNvPr>
          <p:cNvGrpSpPr/>
          <p:nvPr/>
        </p:nvGrpSpPr>
        <p:grpSpPr>
          <a:xfrm>
            <a:off x="10933175" y="450749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51581D21-FD6F-1FE0-4B10-E8662128CBD4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7EDA2EC-830A-1317-C9FE-BF10E2148D94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8F67610-FCB1-11D2-F768-0F0B805BD3B0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482EFC85-56D6-87EB-4B63-7F0C5551E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54EFC-D45C-57BA-96B8-066713C554DA}"/>
              </a:ext>
            </a:extLst>
          </p:cNvPr>
          <p:cNvSpPr txBox="1"/>
          <p:nvPr/>
        </p:nvSpPr>
        <p:spPr>
          <a:xfrm>
            <a:off x="476358" y="436408"/>
            <a:ext cx="7629017" cy="136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Projeto </a:t>
            </a:r>
            <a:r>
              <a:rPr lang="pt-BR" sz="3500" b="1" spc="-150" dirty="0" err="1">
                <a:solidFill>
                  <a:srgbClr val="0056A5"/>
                </a:solidFill>
              </a:rPr>
              <a:t>Hidrus</a:t>
            </a:r>
            <a:r>
              <a:rPr lang="pt-BR" sz="3500" b="1" spc="-150" dirty="0">
                <a:solidFill>
                  <a:srgbClr val="0056A5"/>
                </a:solidFill>
              </a:rPr>
              <a:t>: água de </a:t>
            </a:r>
            <a:r>
              <a:rPr lang="pt-BR" sz="3500" b="1" spc="-150" dirty="0" err="1">
                <a:solidFill>
                  <a:srgbClr val="0056A5"/>
                </a:solidFill>
              </a:rPr>
              <a:t>reúso</a:t>
            </a:r>
            <a:r>
              <a:rPr lang="pt-BR" sz="3500" b="1" spc="-150" dirty="0">
                <a:solidFill>
                  <a:srgbClr val="0056A5"/>
                </a:solidFill>
              </a:rPr>
              <a:t> para CIPP</a:t>
            </a:r>
            <a:br>
              <a:rPr lang="pt-BR" sz="3500" b="1" spc="-150" dirty="0">
                <a:solidFill>
                  <a:srgbClr val="0056A5"/>
                </a:solidFill>
              </a:rPr>
            </a:br>
            <a:r>
              <a:rPr lang="pt-BR" sz="3500" b="1" spc="-150" dirty="0">
                <a:solidFill>
                  <a:srgbClr val="0056A5"/>
                </a:solidFill>
              </a:rPr>
              <a:t>e Hub de Hidrogênio Verde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318BDE6A-6E46-5F8F-90A6-B5116A1F13AB}"/>
              </a:ext>
            </a:extLst>
          </p:cNvPr>
          <p:cNvGrpSpPr/>
          <p:nvPr/>
        </p:nvGrpSpPr>
        <p:grpSpPr>
          <a:xfrm rot="15300000">
            <a:off x="8519961" y="5816343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B698550E-D637-5766-418D-CF0511537F5C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52D9D0A5-01AD-96BB-D8AA-56CC500BE265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B5908875-F4B7-E206-02F6-34D68E88BE77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6C1DDCC1-8921-1758-AAAB-64E6DBC7CA07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A4B00EB-DB0E-2133-D3CD-8ED8E30DB8F2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E2D873C2-C135-2FD0-3A0B-D52670AA6EE2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7F9539B5-E7E9-F53C-4A63-C87499A467D5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8BDCC40-E44B-BB20-8D3B-6315C02B27A7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49F5F2E-D58A-91C0-7978-E8289732A047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DDE6B4D1-87CC-6A13-4C0F-F11FE6CAF82B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9DA7E22-660C-C9BB-CC7A-79258320CC0A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BB9D1CC-AB3B-2DC7-BDA4-AD7057540995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6CEC3E9A-D113-A1C6-8CB8-FC399B688773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3CB3EF8-C311-DAB3-0EC3-93421A000D4C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F73CD50-C9B2-BA98-059E-DDAE28EE094A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AC6E7308-2981-1727-E8C1-09E2614EF7E7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A56A3352-F547-0517-C6EC-3182DCD2E0CF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9154FFD-EF16-C94E-C48B-BD8B00AB0713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A31760C-F097-D503-CD9D-3EA2F50EC42D}"/>
              </a:ext>
            </a:extLst>
          </p:cNvPr>
          <p:cNvSpPr/>
          <p:nvPr/>
        </p:nvSpPr>
        <p:spPr>
          <a:xfrm>
            <a:off x="2154300" y="4690367"/>
            <a:ext cx="2522349" cy="740039"/>
          </a:xfrm>
          <a:prstGeom prst="roundRect">
            <a:avLst/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R$ 450 MILHÕES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5D7F3D0-B2C5-03D2-0A21-4A51FB681287}"/>
              </a:ext>
            </a:extLst>
          </p:cNvPr>
          <p:cNvSpPr txBox="1"/>
          <p:nvPr/>
        </p:nvSpPr>
        <p:spPr>
          <a:xfrm>
            <a:off x="476358" y="4875721"/>
            <a:ext cx="1681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j-lt"/>
              </a:rPr>
              <a:t>Investimento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75A433A-6F0F-087C-0F83-42E807FCF612}"/>
              </a:ext>
            </a:extLst>
          </p:cNvPr>
          <p:cNvSpPr txBox="1"/>
          <p:nvPr/>
        </p:nvSpPr>
        <p:spPr>
          <a:xfrm>
            <a:off x="606402" y="1986196"/>
            <a:ext cx="51022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pt-BR" sz="1600" b="0" i="0" dirty="0">
                <a:effectLst/>
              </a:rPr>
              <a:t>O HIDRUS é o projeto da UTILITAS que vai produzir água de </a:t>
            </a:r>
            <a:r>
              <a:rPr lang="pt-BR" sz="1600" b="0" i="0" dirty="0" err="1">
                <a:effectLst/>
              </a:rPr>
              <a:t>reúso</a:t>
            </a:r>
            <a:r>
              <a:rPr lang="pt-BR" sz="1600" b="0" i="0" dirty="0">
                <a:effectLst/>
              </a:rPr>
              <a:t> a partir do tratamento dos efluentes sanitários da Região Metropolitana de  Fortaleza (RMF) na EPAR (Estação de Produção de Água de Reuso).</a:t>
            </a:r>
          </a:p>
          <a:p>
            <a:pPr algn="l" fontAlgn="base"/>
            <a:endParaRPr lang="pt-BR" sz="1600" dirty="0"/>
          </a:p>
          <a:p>
            <a:pPr fontAlgn="base"/>
            <a:r>
              <a:rPr lang="pt-BR" sz="1600" b="0" i="0" dirty="0">
                <a:effectLst/>
              </a:rPr>
              <a:t>A água de </a:t>
            </a:r>
            <a:r>
              <a:rPr lang="pt-BR" sz="1600" b="0" i="0" dirty="0" err="1">
                <a:effectLst/>
              </a:rPr>
              <a:t>reúso</a:t>
            </a:r>
            <a:r>
              <a:rPr lang="pt-BR" sz="1600" b="0" i="0" dirty="0">
                <a:effectLst/>
              </a:rPr>
              <a:t> tem capacidade de até 1,6 m³/s, em um projeto modularizado (8 etapas), que vai abastecer indústrias do Pecém, inclusive o novo Hub do Hidrogênio Verde.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B8DC486-7C3D-53DD-C2D9-910B9047B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616" y="453134"/>
            <a:ext cx="2273016" cy="1142857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421CBB56-2420-DD29-2143-BCA54CE02F41}"/>
              </a:ext>
            </a:extLst>
          </p:cNvPr>
          <p:cNvSpPr txBox="1"/>
          <p:nvPr/>
        </p:nvSpPr>
        <p:spPr>
          <a:xfrm>
            <a:off x="6019193" y="2178041"/>
            <a:ext cx="955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 err="1"/>
              <a:t>ETE's</a:t>
            </a:r>
            <a:r>
              <a:rPr lang="pt-BR" sz="1000" dirty="0"/>
              <a:t> Cagece</a:t>
            </a:r>
          </a:p>
          <a:p>
            <a:r>
              <a:rPr lang="pt-BR" sz="1000" dirty="0"/>
              <a:t>Q=1.145 L/s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85B1CEB-46A1-3E9C-1975-99B62C834FAA}"/>
              </a:ext>
            </a:extLst>
          </p:cNvPr>
          <p:cNvSpPr txBox="1"/>
          <p:nvPr/>
        </p:nvSpPr>
        <p:spPr>
          <a:xfrm>
            <a:off x="7813775" y="3451553"/>
            <a:ext cx="955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" dirty="0"/>
              <a:t>Estações elevatórias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78D27F4-A640-7361-081B-973851A1691A}"/>
              </a:ext>
            </a:extLst>
          </p:cNvPr>
          <p:cNvSpPr txBox="1"/>
          <p:nvPr/>
        </p:nvSpPr>
        <p:spPr>
          <a:xfrm>
            <a:off x="10108463" y="2578151"/>
            <a:ext cx="8213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" dirty="0"/>
              <a:t>EPAR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B4066517-7DAB-FBC9-58F8-D51D313C5E7B}"/>
              </a:ext>
            </a:extLst>
          </p:cNvPr>
          <p:cNvSpPr txBox="1"/>
          <p:nvPr/>
        </p:nvSpPr>
        <p:spPr>
          <a:xfrm>
            <a:off x="10086000" y="5154953"/>
            <a:ext cx="10732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" dirty="0"/>
              <a:t>Reservatório de água de </a:t>
            </a:r>
            <a:r>
              <a:rPr lang="pt-BR" sz="1000" dirty="0" err="1"/>
              <a:t>reúso</a:t>
            </a:r>
            <a:endParaRPr lang="pt-BR" sz="1000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C4BD158-1A7B-BB09-AEDB-436869536903}"/>
              </a:ext>
            </a:extLst>
          </p:cNvPr>
          <p:cNvSpPr txBox="1"/>
          <p:nvPr/>
        </p:nvSpPr>
        <p:spPr>
          <a:xfrm>
            <a:off x="8940525" y="4840963"/>
            <a:ext cx="10732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" dirty="0"/>
              <a:t>Trecho V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52D66214-CDF6-A578-A6F8-6FB44F9A56A9}"/>
              </a:ext>
            </a:extLst>
          </p:cNvPr>
          <p:cNvSpPr txBox="1"/>
          <p:nvPr/>
        </p:nvSpPr>
        <p:spPr>
          <a:xfrm>
            <a:off x="7754798" y="5330118"/>
            <a:ext cx="10732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" dirty="0"/>
              <a:t>Reservatório apoiado de água bruta CIPP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E2A392D-8B76-B092-0F1F-EBEC6A00B34F}"/>
              </a:ext>
            </a:extLst>
          </p:cNvPr>
          <p:cNvSpPr txBox="1"/>
          <p:nvPr/>
        </p:nvSpPr>
        <p:spPr>
          <a:xfrm>
            <a:off x="5733493" y="5330118"/>
            <a:ext cx="10732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" dirty="0"/>
              <a:t>CIPP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A68AA41D-EEA1-85DD-0809-56DEDF321ED1}"/>
              </a:ext>
            </a:extLst>
          </p:cNvPr>
          <p:cNvSpPr txBox="1"/>
          <p:nvPr/>
        </p:nvSpPr>
        <p:spPr>
          <a:xfrm>
            <a:off x="11236693" y="3076631"/>
            <a:ext cx="955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/>
              <a:t>Vazão Total</a:t>
            </a:r>
          </a:p>
          <a:p>
            <a:r>
              <a:rPr lang="pt-BR" sz="1000" dirty="0"/>
              <a:t>Q=1.145 L/s</a:t>
            </a:r>
          </a:p>
        </p:txBody>
      </p:sp>
      <p:pic>
        <p:nvPicPr>
          <p:cNvPr id="51" name="Gráfico 50">
            <a:extLst>
              <a:ext uri="{FF2B5EF4-FFF2-40B4-BE49-F238E27FC236}">
                <a16:creationId xmlns:a16="http://schemas.microsoft.com/office/drawing/2014/main" id="{2AC42831-DF58-42F5-F175-29923984C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24201" y="2513526"/>
            <a:ext cx="5396688" cy="307577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D97F3B2-5C08-6689-50BD-404CAE0E28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888" t="29730" r="8888" b="28014"/>
          <a:stretch/>
        </p:blipFill>
        <p:spPr>
          <a:xfrm>
            <a:off x="500475" y="6045181"/>
            <a:ext cx="3204023" cy="5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34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391EFAE-9905-500F-2F36-5F618C625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500" y="1197675"/>
            <a:ext cx="7458999" cy="446264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95B35FF-9180-6B14-0963-83EA2E6B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88" t="29730" r="8888" b="28014"/>
          <a:stretch/>
        </p:blipFill>
        <p:spPr>
          <a:xfrm>
            <a:off x="8501338" y="6045181"/>
            <a:ext cx="3204023" cy="537883"/>
          </a:xfrm>
          <a:prstGeom prst="rect">
            <a:avLst/>
          </a:prstGeom>
        </p:spPr>
      </p:pic>
      <p:grpSp>
        <p:nvGrpSpPr>
          <p:cNvPr id="12" name="Graphic 4">
            <a:extLst>
              <a:ext uri="{FF2B5EF4-FFF2-40B4-BE49-F238E27FC236}">
                <a16:creationId xmlns:a16="http://schemas.microsoft.com/office/drawing/2014/main" id="{4DD5D92B-3815-5E35-ACDA-8A757878AD72}"/>
              </a:ext>
            </a:extLst>
          </p:cNvPr>
          <p:cNvGrpSpPr/>
          <p:nvPr/>
        </p:nvGrpSpPr>
        <p:grpSpPr>
          <a:xfrm>
            <a:off x="-590721" y="5646606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090D53DA-D939-BF9C-C43A-9CF27780BEFF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314A0B4-6757-6B43-3CB0-55B5590E1721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C88F8BA-4E77-10C9-0334-E5519436DBD5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CC9A8C-B795-3F43-A5CE-999205F291A4}"/>
              </a:ext>
            </a:extLst>
          </p:cNvPr>
          <p:cNvSpPr txBox="1"/>
          <p:nvPr/>
        </p:nvSpPr>
        <p:spPr>
          <a:xfrm>
            <a:off x="4854629" y="5802073"/>
            <a:ext cx="295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Tornado no Paraná (2025)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2BCFD37-9537-36EB-2D66-BB9633E33EBD}"/>
              </a:ext>
            </a:extLst>
          </p:cNvPr>
          <p:cNvSpPr txBox="1"/>
          <p:nvPr/>
        </p:nvSpPr>
        <p:spPr>
          <a:xfrm>
            <a:off x="486639" y="216526"/>
            <a:ext cx="11715641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Por que o Saneamento é Climático?</a:t>
            </a:r>
          </a:p>
        </p:txBody>
      </p:sp>
    </p:spTree>
    <p:extLst>
      <p:ext uri="{BB962C8B-B14F-4D97-AF65-F5344CB8AC3E}">
        <p14:creationId xmlns:p14="http://schemas.microsoft.com/office/powerpoint/2010/main" val="3425545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58E8D6-AA3E-6661-AB1A-31CB7ECF8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4">
            <a:extLst>
              <a:ext uri="{FF2B5EF4-FFF2-40B4-BE49-F238E27FC236}">
                <a16:creationId xmlns:a16="http://schemas.microsoft.com/office/drawing/2014/main" id="{E3038BDC-8500-93F5-382D-73E498F9C484}"/>
              </a:ext>
            </a:extLst>
          </p:cNvPr>
          <p:cNvGrpSpPr/>
          <p:nvPr/>
        </p:nvGrpSpPr>
        <p:grpSpPr>
          <a:xfrm>
            <a:off x="11105314" y="450749"/>
            <a:ext cx="3062119" cy="1132847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4C4A3F4-7DDF-D2B1-B90D-EDA38B0DE583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836317D-6C2B-6F2A-1CF8-2D8F0D4AFD9D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BCAAF88-09A3-17EC-5834-2A7B5F2AE451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C2E74531-910C-AC9B-7584-C21EEEB6C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F30285-46F5-B38F-24C8-0C828AA307CB}"/>
              </a:ext>
            </a:extLst>
          </p:cNvPr>
          <p:cNvSpPr txBox="1"/>
          <p:nvPr/>
        </p:nvSpPr>
        <p:spPr>
          <a:xfrm>
            <a:off x="476358" y="436408"/>
            <a:ext cx="7629017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VSA: tratamento e </a:t>
            </a:r>
            <a:r>
              <a:rPr lang="pt-BR" sz="3500" b="1" spc="-150" dirty="0" err="1">
                <a:solidFill>
                  <a:srgbClr val="0056A5"/>
                </a:solidFill>
              </a:rPr>
              <a:t>reúso</a:t>
            </a:r>
            <a:r>
              <a:rPr lang="pt-BR" sz="3500" b="1" spc="-150" dirty="0">
                <a:solidFill>
                  <a:srgbClr val="0056A5"/>
                </a:solidFill>
              </a:rPr>
              <a:t> industrial</a:t>
            </a:r>
            <a:endParaRPr lang="en-BR" sz="3500" spc="-150" dirty="0">
              <a:solidFill>
                <a:srgbClr val="0056A5"/>
              </a:solidFill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A7FC3F0B-2368-B51A-C36B-F206DE26DD17}"/>
              </a:ext>
            </a:extLst>
          </p:cNvPr>
          <p:cNvGrpSpPr/>
          <p:nvPr/>
        </p:nvGrpSpPr>
        <p:grpSpPr>
          <a:xfrm rot="15300000">
            <a:off x="9659415" y="4588665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27C4D752-FF24-71EC-8F7A-7FA0FC73568F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F9F4128-DCE5-6A17-4CD6-FDE497007773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86ABB20A-0A7E-25CE-4E6B-40C388A31AEC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08722F8A-93C9-A445-AB64-B6B7F220E90B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C2A4D72-FFBF-AE8F-E186-86331E24A5BD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4C827250-F194-69F3-7ABD-19813D454952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18540FCB-AB8A-E66C-3E59-8EA2B9F15D53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D0BD8620-0A5A-C3D8-4829-2701EE318144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25845D42-CB28-6195-0205-AC8C55C1450D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DFEC6891-B360-9168-3DE8-EFF6299532D6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C566329C-2530-EDEA-6067-EB6E91297382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FDAEF65-D4DD-8355-78FD-5F9EA861AB61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46B81E9A-5B1D-EF53-6B9E-52494D93781B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7797D312-1A59-CA91-7373-16CA9C9839CD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AE7F6AEB-6B74-244B-CAD2-F0487ADC25F9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189CC4E3-95C6-42E7-FF4E-267D08EB71BA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946A2E8B-7C39-8475-1EFD-4D5A4E5581A2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44C9B8C-47C0-E666-3414-DDFE56E97B61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82C0EF57-EF9A-1128-7047-A8557F4EAF9E}"/>
              </a:ext>
            </a:extLst>
          </p:cNvPr>
          <p:cNvSpPr/>
          <p:nvPr/>
        </p:nvSpPr>
        <p:spPr>
          <a:xfrm>
            <a:off x="2485463" y="4978178"/>
            <a:ext cx="2082800" cy="740039"/>
          </a:xfrm>
          <a:prstGeom prst="roundRect">
            <a:avLst/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R$ 50 MILHÕES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22095A4-034F-7B66-F03C-F6E759CA982A}"/>
              </a:ext>
            </a:extLst>
          </p:cNvPr>
          <p:cNvSpPr txBox="1"/>
          <p:nvPr/>
        </p:nvSpPr>
        <p:spPr>
          <a:xfrm>
            <a:off x="804285" y="5163531"/>
            <a:ext cx="1681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/>
              <a:t>Investimento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B9E79B3-C38F-A8AE-C154-B5958478B114}"/>
              </a:ext>
            </a:extLst>
          </p:cNvPr>
          <p:cNvSpPr txBox="1"/>
          <p:nvPr/>
        </p:nvSpPr>
        <p:spPr>
          <a:xfrm>
            <a:off x="606402" y="1250192"/>
            <a:ext cx="40798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</a:rPr>
              <a:t>Novo negócio formado por uma parceria entre Cagece e Vicunha Serviços.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pt-BR" sz="1600" b="0" i="0" dirty="0">
              <a:effectLst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</a:rPr>
              <a:t>Inaugurada em Maio de 2024.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pt-BR" sz="1600" b="0" i="0" dirty="0">
              <a:effectLst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25C5114-17CE-6923-611F-40B8ED74C863}"/>
              </a:ext>
            </a:extLst>
          </p:cNvPr>
          <p:cNvSpPr txBox="1"/>
          <p:nvPr/>
        </p:nvSpPr>
        <p:spPr>
          <a:xfrm>
            <a:off x="5344683" y="1250192"/>
            <a:ext cx="44482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</a:rPr>
              <a:t>Fornecer serviços de tratamento e disposição de efluentes industriais, além de fornecer água de </a:t>
            </a:r>
            <a:r>
              <a:rPr lang="pt-BR" sz="1600" b="0" i="0" dirty="0" err="1">
                <a:effectLst/>
              </a:rPr>
              <a:t>reúso</a:t>
            </a:r>
            <a:r>
              <a:rPr lang="pt-BR" sz="1600" b="0" i="0" dirty="0">
                <a:effectLst/>
              </a:rPr>
              <a:t> para indústrias locais interessadas no produto.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E2AFD9F-5EB4-32BF-64D4-941B11074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"/>
          <a:stretch/>
        </p:blipFill>
        <p:spPr>
          <a:xfrm>
            <a:off x="5459131" y="2483358"/>
            <a:ext cx="6243930" cy="4022031"/>
          </a:xfrm>
          <a:prstGeom prst="round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8A1AD4C6-618E-E513-FFD5-21E19B61892C}"/>
              </a:ext>
            </a:extLst>
          </p:cNvPr>
          <p:cNvSpPr/>
          <p:nvPr/>
        </p:nvSpPr>
        <p:spPr>
          <a:xfrm>
            <a:off x="729459" y="2540589"/>
            <a:ext cx="4380985" cy="2131985"/>
          </a:xfrm>
          <a:prstGeom prst="roundRect">
            <a:avLst/>
          </a:prstGeom>
          <a:solidFill>
            <a:srgbClr val="007B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INSTALAÇÕES</a:t>
            </a:r>
          </a:p>
          <a:p>
            <a:endParaRPr lang="pt-BR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Estação de Tratamento de Esgoto Industrial (ETEI)</a:t>
            </a:r>
          </a:p>
          <a:p>
            <a:r>
              <a:rPr lang="pt-BR" sz="1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Capacidade: </a:t>
            </a:r>
            <a:r>
              <a:rPr lang="pt-BR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50 m³/h , com projeção de alcançar 100 m³/h.</a:t>
            </a:r>
          </a:p>
          <a:p>
            <a:r>
              <a:rPr lang="pt-BR" sz="1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Estação Produtora de Água de </a:t>
            </a:r>
            <a:r>
              <a:rPr lang="pt-BR" sz="14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Reúso</a:t>
            </a:r>
            <a:r>
              <a:rPr lang="pt-BR" sz="1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(EPAR) </a:t>
            </a:r>
          </a:p>
          <a:p>
            <a:r>
              <a:rPr lang="pt-BR" sz="1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Capacidade:</a:t>
            </a:r>
            <a:r>
              <a:rPr lang="pt-BR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60 m³/h, com capacidade de produzir até 130 m³/h.</a:t>
            </a:r>
            <a:endParaRPr lang="pt-BR" sz="1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7E0E52-D991-2233-EEE6-A38CA0C8D5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88" t="29730" r="8888" b="28014"/>
          <a:stretch/>
        </p:blipFill>
        <p:spPr>
          <a:xfrm>
            <a:off x="500475" y="6045181"/>
            <a:ext cx="3204023" cy="5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06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A1DF87A-218B-74EF-1224-33CDA9A846BA}"/>
              </a:ext>
            </a:extLst>
          </p:cNvPr>
          <p:cNvSpPr/>
          <p:nvPr/>
        </p:nvSpPr>
        <p:spPr>
          <a:xfrm>
            <a:off x="5821662" y="0"/>
            <a:ext cx="6370335" cy="6869549"/>
          </a:xfrm>
          <a:prstGeom prst="rect">
            <a:avLst/>
          </a:prstGeom>
          <a:solidFill>
            <a:srgbClr val="0056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B27CC71-477E-3F90-6BDE-C5CB2D8DB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8103" y="1141157"/>
            <a:ext cx="71511" cy="498788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6093641-C775-46EA-9535-FA3537BE6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689117" y="1141157"/>
            <a:ext cx="71511" cy="4987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0FDD46-15FF-7B47-B140-91F8274DC8D5}"/>
              </a:ext>
            </a:extLst>
          </p:cNvPr>
          <p:cNvSpPr txBox="1"/>
          <p:nvPr/>
        </p:nvSpPr>
        <p:spPr>
          <a:xfrm>
            <a:off x="949275" y="439877"/>
            <a:ext cx="5312790" cy="1028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pt-BR" sz="3600" b="1" spc="-150" dirty="0">
                <a:solidFill>
                  <a:srgbClr val="0056A5"/>
                </a:solidFill>
              </a:rPr>
              <a:t>Outros desafios do Saneamento Básico</a:t>
            </a:r>
            <a:endParaRPr lang="en-BR" sz="3600" spc="-150" dirty="0">
              <a:solidFill>
                <a:srgbClr val="0056A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7FD79E-5B9C-16BE-55A5-9F4CA9F4A6F0}"/>
              </a:ext>
            </a:extLst>
          </p:cNvPr>
          <p:cNvSpPr txBox="1"/>
          <p:nvPr/>
        </p:nvSpPr>
        <p:spPr>
          <a:xfrm>
            <a:off x="1327285" y="4002372"/>
            <a:ext cx="3541314" cy="2652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>
              <a:defRPr sz="7200" spc="300">
                <a:solidFill>
                  <a:schemeClr val="bg1"/>
                </a:solidFill>
              </a:defRPr>
            </a:lvl1pPr>
          </a:lstStyle>
          <a:p>
            <a:pPr>
              <a:spcAft>
                <a:spcPts val="1000"/>
              </a:spcAft>
            </a:pPr>
            <a:r>
              <a:rPr lang="pt-BR" sz="2600" b="1" strike="noStrike" spc="-1" dirty="0">
                <a:solidFill>
                  <a:srgbClr val="0056A5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DRENAGEM E O MANEJO DAS ÁGUAS PLUVIAIS URBANAS </a:t>
            </a:r>
          </a:p>
          <a:p>
            <a:r>
              <a:rPr lang="pt-BR" altLang="pt-BR" sz="1600" spc="-1" dirty="0">
                <a:solidFill>
                  <a:srgbClr val="0056A5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- Combate às ligações clandestinas; </a:t>
            </a:r>
          </a:p>
          <a:p>
            <a:r>
              <a:rPr lang="pt-BR" altLang="pt-BR" sz="1600" spc="-1" dirty="0">
                <a:solidFill>
                  <a:srgbClr val="0056A5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- Ociosidade da rede de esgoto;</a:t>
            </a:r>
          </a:p>
          <a:p>
            <a:pPr marL="285750" indent="-285750">
              <a:buFontTx/>
              <a:buChar char="-"/>
            </a:pPr>
            <a:r>
              <a:rPr lang="pt-BR" altLang="pt-BR" sz="1600" spc="-1" dirty="0">
                <a:solidFill>
                  <a:srgbClr val="0056A5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Manutenção e operação de galerias pluviais;</a:t>
            </a:r>
          </a:p>
          <a:p>
            <a:pPr marL="285750" indent="-285750">
              <a:buFontTx/>
              <a:buChar char="-"/>
            </a:pPr>
            <a:r>
              <a:rPr lang="pt-BR" altLang="pt-BR" sz="1600" spc="-1" dirty="0">
                <a:solidFill>
                  <a:srgbClr val="0056A5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Ampliação das redes pluviais.</a:t>
            </a:r>
          </a:p>
        </p:txBody>
      </p: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8BBE22F9-1A31-6E39-4BC2-9C39CC770D5A}"/>
              </a:ext>
            </a:extLst>
          </p:cNvPr>
          <p:cNvGrpSpPr/>
          <p:nvPr/>
        </p:nvGrpSpPr>
        <p:grpSpPr>
          <a:xfrm>
            <a:off x="4668865" y="5932299"/>
            <a:ext cx="1821489" cy="673870"/>
            <a:chOff x="3390344" y="509508"/>
            <a:chExt cx="2016177" cy="745897"/>
          </a:xfrm>
          <a:solidFill>
            <a:schemeClr val="bg1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9BCDC93-0897-A986-4425-EB90B3CF3F94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EE9D90F-EEEC-0558-8C35-F73D9BEE9E5A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3AAF890-C2EF-254A-A965-5F85770A593C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7577FB3A-4390-CA8D-A6CF-2E6F46557A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90" r="1490"/>
          <a:stretch/>
        </p:blipFill>
        <p:spPr bwMode="auto">
          <a:xfrm>
            <a:off x="1433568" y="1615088"/>
            <a:ext cx="3903989" cy="2260919"/>
          </a:xfrm>
          <a:prstGeom prst="roundRect">
            <a:avLst>
              <a:gd name="adj" fmla="val 8241"/>
            </a:avLst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47A32FA9-75C4-2660-E79F-079573E92F32}"/>
              </a:ext>
            </a:extLst>
          </p:cNvPr>
          <p:cNvSpPr txBox="1"/>
          <p:nvPr/>
        </p:nvSpPr>
        <p:spPr>
          <a:xfrm>
            <a:off x="6814686" y="2745547"/>
            <a:ext cx="47349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>
              <a:defRPr sz="7200" spc="300">
                <a:solidFill>
                  <a:schemeClr val="bg1"/>
                </a:solidFill>
              </a:defRPr>
            </a:lvl1pPr>
          </a:lstStyle>
          <a:p>
            <a:pPr>
              <a:spcAft>
                <a:spcPts val="1000"/>
              </a:spcAft>
            </a:pPr>
            <a:r>
              <a:rPr lang="pt-BR" sz="2600" b="1" strike="noStrike" spc="-1" dirty="0">
                <a:uFill>
                  <a:solidFill>
                    <a:srgbClr val="FFFFFF"/>
                  </a:solidFill>
                </a:uFill>
                <a:ea typeface="Microsoft YaHei"/>
              </a:rPr>
              <a:t>Limpeza urbana e manejo de resíduos sólidos: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37BA860-4C32-E96C-1CCB-8EA4B126DB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322" b="2322"/>
          <a:stretch/>
        </p:blipFill>
        <p:spPr bwMode="auto">
          <a:xfrm>
            <a:off x="6814686" y="439877"/>
            <a:ext cx="4236885" cy="2270550"/>
          </a:xfrm>
          <a:prstGeom prst="roundRect">
            <a:avLst>
              <a:gd name="adj" fmla="val 6599"/>
            </a:avLst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2FB1CA-6AA2-440F-5290-8F8DE933B23F}"/>
              </a:ext>
            </a:extLst>
          </p:cNvPr>
          <p:cNvSpPr txBox="1"/>
          <p:nvPr/>
        </p:nvSpPr>
        <p:spPr>
          <a:xfrm>
            <a:off x="6490354" y="3684163"/>
            <a:ext cx="494101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DADOS CEARÁ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21</a:t>
            </a:r>
            <a:r>
              <a:rPr lang="pt-BR" sz="1400" dirty="0">
                <a:solidFill>
                  <a:schemeClr val="bg1"/>
                </a:solidFill>
              </a:rPr>
              <a:t> consórcios públicos de resíduos sólidos (175 municípios);</a:t>
            </a:r>
          </a:p>
          <a:p>
            <a:r>
              <a:rPr lang="pt-BR" sz="800" dirty="0">
                <a:solidFill>
                  <a:schemeClr val="bg1"/>
                </a:solidFill>
              </a:rPr>
              <a:t> 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196</a:t>
            </a:r>
            <a:r>
              <a:rPr lang="pt-BR" sz="1400" dirty="0">
                <a:solidFill>
                  <a:schemeClr val="bg1"/>
                </a:solidFill>
              </a:rPr>
              <a:t> lixões ativos em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108</a:t>
            </a:r>
            <a:r>
              <a:rPr lang="pt-BR" sz="1400" dirty="0">
                <a:solidFill>
                  <a:schemeClr val="bg1"/>
                </a:solidFill>
              </a:rPr>
              <a:t> inativos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07 </a:t>
            </a:r>
            <a:r>
              <a:rPr lang="pt-BR" sz="1400" dirty="0">
                <a:solidFill>
                  <a:schemeClr val="bg1"/>
                </a:solidFill>
              </a:rPr>
              <a:t>aterros sanitário com licença de operação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02 </a:t>
            </a:r>
            <a:r>
              <a:rPr lang="pt-BR" sz="1400" dirty="0">
                <a:solidFill>
                  <a:schemeClr val="bg1"/>
                </a:solidFill>
              </a:rPr>
              <a:t>com licença prévia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02 </a:t>
            </a:r>
            <a:r>
              <a:rPr lang="pt-BR" sz="1400" dirty="0">
                <a:solidFill>
                  <a:schemeClr val="bg1"/>
                </a:solidFill>
              </a:rPr>
              <a:t>com licença de operação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3.735 </a:t>
            </a:r>
            <a:r>
              <a:rPr lang="pt-BR" sz="1400" dirty="0">
                <a:solidFill>
                  <a:schemeClr val="bg1"/>
                </a:solidFill>
              </a:rPr>
              <a:t>catadores de materiais recicláveis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</a:rPr>
              <a:t> 1.651 trabalham nos lixões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</a:rPr>
              <a:t>2.084 estão nas ruas</a:t>
            </a:r>
          </a:p>
        </p:txBody>
      </p:sp>
    </p:spTree>
    <p:extLst>
      <p:ext uri="{BB962C8B-B14F-4D97-AF65-F5344CB8AC3E}">
        <p14:creationId xmlns:p14="http://schemas.microsoft.com/office/powerpoint/2010/main" val="68007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32B25-72DB-0DC5-63A7-088B32BB0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46518E-449F-C5B4-9D55-FEF7E42531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3DADC"/>
              </a:gs>
              <a:gs pos="50000">
                <a:srgbClr val="0298C1"/>
              </a:gs>
              <a:gs pos="100000">
                <a:srgbClr val="0056A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A5948C2-0E91-5C54-FB53-AC6AF1893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997" y="461312"/>
            <a:ext cx="86528" cy="6035346"/>
          </a:xfrm>
          <a:prstGeom prst="rect">
            <a:avLst/>
          </a:prstGeom>
        </p:spPr>
      </p:pic>
      <p:grpSp>
        <p:nvGrpSpPr>
          <p:cNvPr id="13" name="Graphic 4">
            <a:extLst>
              <a:ext uri="{FF2B5EF4-FFF2-40B4-BE49-F238E27FC236}">
                <a16:creationId xmlns:a16="http://schemas.microsoft.com/office/drawing/2014/main" id="{6BEB3CF1-28A0-821B-40C0-3FAEA7503CBC}"/>
              </a:ext>
            </a:extLst>
          </p:cNvPr>
          <p:cNvGrpSpPr/>
          <p:nvPr/>
        </p:nvGrpSpPr>
        <p:grpSpPr>
          <a:xfrm>
            <a:off x="8078967" y="1666554"/>
            <a:ext cx="3115923" cy="1152755"/>
            <a:chOff x="3390344" y="509508"/>
            <a:chExt cx="2016177" cy="745897"/>
          </a:xfrm>
          <a:solidFill>
            <a:schemeClr val="bg1"/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F88C344-B19A-33EC-DAC0-0F0AF15BC8E7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0828124-4007-F559-2ACF-D743B30A2035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0D63EC2-8B9A-5C6A-E67F-6609AACA674D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6605C55-20C5-9CD1-680D-9A0FE9E0A1B9}"/>
              </a:ext>
            </a:extLst>
          </p:cNvPr>
          <p:cNvSpPr txBox="1"/>
          <p:nvPr/>
        </p:nvSpPr>
        <p:spPr>
          <a:xfrm>
            <a:off x="1371938" y="1837366"/>
            <a:ext cx="9222539" cy="2467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20"/>
              </a:lnSpc>
            </a:pPr>
            <a:r>
              <a:rPr lang="pt-BR" sz="10000" b="1" spc="-300" dirty="0">
                <a:solidFill>
                  <a:schemeClr val="bg1"/>
                </a:solidFill>
              </a:rPr>
              <a:t>Juntos pela Universalização</a:t>
            </a:r>
            <a:endParaRPr lang="en-BR" sz="10000" b="1" spc="-300" dirty="0">
              <a:solidFill>
                <a:schemeClr val="bg1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865955E-4B6C-EE54-BE54-FF8C1FF14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08579" y="5302000"/>
            <a:ext cx="4949255" cy="68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91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0A5B60-6BFF-0574-C790-F48EE03F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40FA75E-4BBA-9F79-B48E-5781470AB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29B2074D-292C-E4B2-5A8C-477601FCB10A}"/>
              </a:ext>
            </a:extLst>
          </p:cNvPr>
          <p:cNvGrpSpPr/>
          <p:nvPr/>
        </p:nvGrpSpPr>
        <p:grpSpPr>
          <a:xfrm>
            <a:off x="10650287" y="495172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7E64923-5303-5762-1248-0B06C4A047CC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BF3D05B-A162-AEAD-064E-E03CE5365E2F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BE7A4D8-605C-8E25-2659-44C125ACEA11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B1A3D5-EF24-F66D-68C8-B512386F0B4D}"/>
              </a:ext>
            </a:extLst>
          </p:cNvPr>
          <p:cNvSpPr txBox="1"/>
          <p:nvPr/>
        </p:nvSpPr>
        <p:spPr>
          <a:xfrm>
            <a:off x="476359" y="447768"/>
            <a:ext cx="11715641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Por que o Saneamento é Climático?</a:t>
            </a: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2BE49533-290F-E05B-43FF-44944B80B508}"/>
              </a:ext>
            </a:extLst>
          </p:cNvPr>
          <p:cNvGrpSpPr/>
          <p:nvPr/>
        </p:nvGrpSpPr>
        <p:grpSpPr>
          <a:xfrm rot="15300000">
            <a:off x="10064512" y="5685974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CA2263AE-39F0-8A94-8E63-C6D0DC95522F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99FF230-B042-55F7-1E0E-AD4CCB88D83E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4F8B4CDB-2FC3-F02C-5856-7648F7869AEA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F80EA7EB-5B1D-C777-BABD-65C1A3C2454F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0A9EB1AE-74BD-C374-C4C4-DCDF790C8D44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C1532D3-8FD4-30F5-D97F-2D2B56E58D9A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35E549E2-7FB5-176C-2F79-BB7ED466F385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5BFD6419-09F9-8D74-8D69-FB07DD103292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281D4978-BACB-23B0-73FB-9788D7505A52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9A5B653A-3B28-B935-90CF-74CD748D534C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2AA5D2DA-270B-0649-628F-A0530D762300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CF605EDD-7414-FB02-C03B-2107808D0D90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29D0026B-68CB-7E85-2CEF-69827B11F7D6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1B46741D-1123-C53D-7555-6E3D2BA34855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B5628C76-3FEA-5AFD-6F80-FC1986D60ADB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E08F1A4A-FF8C-0FAF-6443-BC6A966A7F28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59D75468-F6C6-6AEF-22EB-4E01B7D783BA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13ECAB5E-3D2F-A962-1D19-CCA5186403E1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B7A92B8C-2C06-759E-B676-B566F26196D7}"/>
              </a:ext>
            </a:extLst>
          </p:cNvPr>
          <p:cNvSpPr txBox="1"/>
          <p:nvPr/>
        </p:nvSpPr>
        <p:spPr>
          <a:xfrm>
            <a:off x="406636" y="2827123"/>
            <a:ext cx="56893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/>
              <a:t>A universalização do acesso à água tratada e ao esgotamento sanitário é essencial para mitigar os impactos da mudança climática</a:t>
            </a:r>
            <a:endParaRPr lang="pt-BR" sz="30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35EC597-727C-017E-84D7-29FB0FFAAD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07" r="22707"/>
          <a:stretch/>
        </p:blipFill>
        <p:spPr>
          <a:xfrm>
            <a:off x="6507783" y="1310897"/>
            <a:ext cx="4951268" cy="497087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78804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4955A-C4D3-1DA7-3EAE-4938B00A1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71415A4A-CE11-72B9-485C-05C0F078D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C3470584-666E-6FF8-1C32-97C9FE3CBAEF}"/>
              </a:ext>
            </a:extLst>
          </p:cNvPr>
          <p:cNvGrpSpPr/>
          <p:nvPr/>
        </p:nvGrpSpPr>
        <p:grpSpPr>
          <a:xfrm>
            <a:off x="9316787" y="609472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6F0F347-287F-30B4-3A51-1D20844A318A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DBACC2B-F3D2-3214-35AB-2E3B9A4DEE21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20D118A-D86D-27BB-6CB1-A2F9D27E07A4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A23EB98-6D5A-DAF7-B040-A42E68F83B45}"/>
              </a:ext>
            </a:extLst>
          </p:cNvPr>
          <p:cNvSpPr txBox="1"/>
          <p:nvPr/>
        </p:nvSpPr>
        <p:spPr>
          <a:xfrm>
            <a:off x="476359" y="725223"/>
            <a:ext cx="7792203" cy="774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5400" b="1" spc="-150" dirty="0">
                <a:solidFill>
                  <a:srgbClr val="0056A5"/>
                </a:solidFill>
              </a:rPr>
              <a:t>PEC 02/2016</a:t>
            </a:r>
            <a:endParaRPr lang="en-BR" sz="5400" spc="-150" dirty="0">
              <a:solidFill>
                <a:srgbClr val="0056A5"/>
              </a:solidFill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FD0CA44-9037-4ED1-D7EF-A018F412BE22}"/>
              </a:ext>
            </a:extLst>
          </p:cNvPr>
          <p:cNvGrpSpPr/>
          <p:nvPr/>
        </p:nvGrpSpPr>
        <p:grpSpPr>
          <a:xfrm>
            <a:off x="7071274" y="5934835"/>
            <a:ext cx="4634087" cy="686196"/>
            <a:chOff x="13070253" y="-408562"/>
            <a:chExt cx="7594431" cy="1124552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205BB3C9-002C-FA58-D51D-590BF775D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70253" y="-408562"/>
              <a:ext cx="1962141" cy="1124552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C6906AAD-8CA0-0933-0F8B-9653FC3E7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888" t="29730" r="8888" b="28014"/>
            <a:stretch/>
          </p:blipFill>
          <p:spPr>
            <a:xfrm>
              <a:off x="15413869" y="-165504"/>
              <a:ext cx="5250815" cy="881494"/>
            </a:xfrm>
            <a:prstGeom prst="rect">
              <a:avLst/>
            </a:prstGeom>
          </p:spPr>
        </p:pic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890764B-129F-E07F-F311-EEE3A811CF45}"/>
              </a:ext>
            </a:extLst>
          </p:cNvPr>
          <p:cNvSpPr txBox="1"/>
          <p:nvPr/>
        </p:nvSpPr>
        <p:spPr>
          <a:xfrm>
            <a:off x="881014" y="5358141"/>
            <a:ext cx="42397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PEC tramita há quase 10 anos no Congresso Nacional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EB923DB-AEB6-0A61-0145-30C11851C35E}"/>
              </a:ext>
            </a:extLst>
          </p:cNvPr>
          <p:cNvSpPr txBox="1"/>
          <p:nvPr/>
        </p:nvSpPr>
        <p:spPr>
          <a:xfrm>
            <a:off x="521335" y="1499859"/>
            <a:ext cx="59853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/>
              <a:t>Inclui o direito ao saneamento básico no rol de direitos sociais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021C5063-43EF-C586-EABE-422EBD3DB954}"/>
              </a:ext>
            </a:extLst>
          </p:cNvPr>
          <p:cNvGraphicFramePr>
            <a:graphicFrameLocks noGrp="1"/>
          </p:cNvGraphicFramePr>
          <p:nvPr/>
        </p:nvGraphicFramePr>
        <p:xfrm>
          <a:off x="1006056" y="2901685"/>
          <a:ext cx="4809210" cy="1958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234">
                  <a:extLst>
                    <a:ext uri="{9D8B030D-6E8A-4147-A177-3AD203B41FA5}">
                      <a16:colId xmlns:a16="http://schemas.microsoft.com/office/drawing/2014/main" val="3924115905"/>
                    </a:ext>
                  </a:extLst>
                </a:gridCol>
                <a:gridCol w="3831976">
                  <a:extLst>
                    <a:ext uri="{9D8B030D-6E8A-4147-A177-3AD203B41FA5}">
                      <a16:colId xmlns:a16="http://schemas.microsoft.com/office/drawing/2014/main" val="1114503324"/>
                    </a:ext>
                  </a:extLst>
                </a:gridCol>
              </a:tblGrid>
              <a:tr h="19668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u="none" strike="noStrike" dirty="0">
                          <a:effectLst/>
                        </a:rPr>
                        <a:t>Data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u="none" strike="noStrike" dirty="0">
                          <a:effectLst/>
                        </a:rPr>
                        <a:t>PEC 02/2016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6849824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u="none" strike="noStrike" dirty="0" err="1">
                          <a:effectLst/>
                        </a:rPr>
                        <a:t>Fev</a:t>
                      </a:r>
                      <a:r>
                        <a:rPr lang="pt-BR" sz="1800" u="none" strike="noStrike" dirty="0">
                          <a:effectLst/>
                        </a:rPr>
                        <a:t>/16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u="none" strike="noStrike" dirty="0">
                          <a:effectLst/>
                        </a:rPr>
                        <a:t>Apresentada ao Senado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89727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u="none" strike="noStrike" dirty="0" err="1">
                          <a:effectLst/>
                        </a:rPr>
                        <a:t>Abr</a:t>
                      </a:r>
                      <a:r>
                        <a:rPr lang="pt-BR" sz="1800" u="none" strike="noStrike" dirty="0">
                          <a:effectLst/>
                        </a:rPr>
                        <a:t>/25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u="none" strike="noStrike" dirty="0">
                          <a:effectLst/>
                        </a:rPr>
                        <a:t>Aprovada pela CCJC (Senado)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288384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u="none" strike="noStrike" dirty="0" err="1">
                          <a:effectLst/>
                        </a:rPr>
                        <a:t>Abr</a:t>
                      </a:r>
                      <a:r>
                        <a:rPr lang="pt-BR" sz="1800" u="none" strike="noStrike" dirty="0">
                          <a:effectLst/>
                        </a:rPr>
                        <a:t>/25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u="none" strike="noStrike" dirty="0">
                          <a:effectLst/>
                        </a:rPr>
                        <a:t>Aprovada pelo Plenário do Senado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058521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u="none" strike="noStrike" dirty="0">
                          <a:effectLst/>
                        </a:rPr>
                        <a:t>Mai/25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u="none" strike="noStrike" dirty="0">
                          <a:effectLst/>
                        </a:rPr>
                        <a:t>Remetida à Câmara dos Deputados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098944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u="none" strike="noStrike" dirty="0">
                          <a:effectLst/>
                        </a:rPr>
                        <a:t>Hoje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u="none" strike="noStrike" dirty="0">
                          <a:effectLst/>
                        </a:rPr>
                        <a:t>Aguarda despacho presidente da Câmara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10318069"/>
                  </a:ext>
                </a:extLst>
              </a:tr>
            </a:tbl>
          </a:graphicData>
        </a:graphic>
      </p:graphicFrame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AF032805-C8FE-61D6-258E-00A3E29F41A3}"/>
              </a:ext>
            </a:extLst>
          </p:cNvPr>
          <p:cNvSpPr/>
          <p:nvPr/>
        </p:nvSpPr>
        <p:spPr>
          <a:xfrm>
            <a:off x="6960699" y="2901685"/>
            <a:ext cx="4199909" cy="19583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O QUE DISPÕE O TEXTO DA PEC</a:t>
            </a:r>
          </a:p>
          <a:p>
            <a:pPr algn="ctr"/>
            <a:endParaRPr lang="pt-BR" sz="1400" b="1" dirty="0"/>
          </a:p>
          <a:p>
            <a:pPr algn="ctr"/>
            <a:r>
              <a:rPr lang="pt-BR" sz="1400" b="1" dirty="0"/>
              <a:t>“Art. 6º.</a:t>
            </a:r>
            <a:r>
              <a:rPr lang="pt-BR" sz="1400" dirty="0"/>
              <a:t> São direitos sociais a educação, a saúde, o </a:t>
            </a:r>
            <a:r>
              <a:rPr lang="pt-BR" sz="1600" b="1" dirty="0"/>
              <a:t>saneamento básico</a:t>
            </a:r>
            <a:r>
              <a:rPr lang="pt-BR" sz="1400" dirty="0"/>
              <a:t>, a alimentação, o trabalho, a moradia, o transporte, o lazer, a segurança, a previdência social, a proteção à maternidade e à infância, a assistência aos desamparados, na forma desta Constituição.”</a:t>
            </a:r>
          </a:p>
        </p:txBody>
      </p:sp>
    </p:spTree>
    <p:extLst>
      <p:ext uri="{BB962C8B-B14F-4D97-AF65-F5344CB8AC3E}">
        <p14:creationId xmlns:p14="http://schemas.microsoft.com/office/powerpoint/2010/main" val="3378073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4B532-8797-79C0-A3C4-EC7FA8C03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1835C7DD-042D-A9B5-BB65-0DE341EE8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AE84DED3-9731-957F-6989-C1652AD5AB72}"/>
              </a:ext>
            </a:extLst>
          </p:cNvPr>
          <p:cNvGrpSpPr/>
          <p:nvPr/>
        </p:nvGrpSpPr>
        <p:grpSpPr>
          <a:xfrm>
            <a:off x="9316787" y="609472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916D02A-A4BC-C22F-503E-6005C90DD9D7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E8770ED-865D-F7CC-9BAD-9A4109C81C05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E6634B2-93EB-BC6C-7607-10B8943DB960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AF073F-C125-76BD-AD13-9D2230007FB1}"/>
              </a:ext>
            </a:extLst>
          </p:cNvPr>
          <p:cNvSpPr txBox="1"/>
          <p:nvPr/>
        </p:nvSpPr>
        <p:spPr>
          <a:xfrm>
            <a:off x="476360" y="501653"/>
            <a:ext cx="7792203" cy="72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4000" b="1" spc="-150" dirty="0">
                <a:solidFill>
                  <a:srgbClr val="0056A5"/>
                </a:solidFill>
              </a:rPr>
              <a:t>Impactos da Reforma Tributária</a:t>
            </a:r>
            <a:endParaRPr lang="en-BR" sz="4000" spc="-150" dirty="0">
              <a:solidFill>
                <a:srgbClr val="0056A5"/>
              </a:solidFill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91CB981-41E1-CFF3-4D7E-08FAB0C963A1}"/>
              </a:ext>
            </a:extLst>
          </p:cNvPr>
          <p:cNvGrpSpPr/>
          <p:nvPr/>
        </p:nvGrpSpPr>
        <p:grpSpPr>
          <a:xfrm>
            <a:off x="7071274" y="5934835"/>
            <a:ext cx="4634087" cy="686196"/>
            <a:chOff x="13070253" y="-408562"/>
            <a:chExt cx="7594431" cy="1124552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8ACA88CB-B3E5-C047-9136-48BB411B7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70253" y="-408562"/>
              <a:ext cx="1962141" cy="1124552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CD04B18E-20E4-1C35-463A-6633A35F7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888" t="29730" r="8888" b="28014"/>
            <a:stretch/>
          </p:blipFill>
          <p:spPr>
            <a:xfrm>
              <a:off x="15413869" y="-165504"/>
              <a:ext cx="5250815" cy="881494"/>
            </a:xfrm>
            <a:prstGeom prst="rect">
              <a:avLst/>
            </a:prstGeom>
          </p:spPr>
        </p:pic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id="{B4CB404B-B146-A31C-52CF-904763195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09" y="2029190"/>
            <a:ext cx="5249008" cy="424874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EA3BDBE-FF0A-B7D6-9653-876A3D254B83}"/>
              </a:ext>
            </a:extLst>
          </p:cNvPr>
          <p:cNvSpPr txBox="1"/>
          <p:nvPr/>
        </p:nvSpPr>
        <p:spPr>
          <a:xfrm>
            <a:off x="657109" y="1406622"/>
            <a:ext cx="3715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EC 132/2023 e LC 214/2025</a:t>
            </a:r>
          </a:p>
        </p:txBody>
      </p:sp>
    </p:spTree>
    <p:extLst>
      <p:ext uri="{BB962C8B-B14F-4D97-AF65-F5344CB8AC3E}">
        <p14:creationId xmlns:p14="http://schemas.microsoft.com/office/powerpoint/2010/main" val="984205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CCBBF-56C5-8BEF-0545-140BF0F6D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4F3DDCFE-9C76-701C-F826-66D65631E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57510C5D-E92F-E06C-23D9-D103A175CF89}"/>
              </a:ext>
            </a:extLst>
          </p:cNvPr>
          <p:cNvGrpSpPr/>
          <p:nvPr/>
        </p:nvGrpSpPr>
        <p:grpSpPr>
          <a:xfrm>
            <a:off x="9316787" y="609472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2BF1801-3ED1-EF55-9E91-4AE13BDEE20A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504FEAE-6ED6-2F14-6720-E5DEC99DE821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523C080-747C-C7F6-C7A2-B81451FD479E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691A5C-B4AD-C691-AD2B-E51F2E1FF0AB}"/>
              </a:ext>
            </a:extLst>
          </p:cNvPr>
          <p:cNvSpPr txBox="1"/>
          <p:nvPr/>
        </p:nvSpPr>
        <p:spPr>
          <a:xfrm>
            <a:off x="476360" y="501653"/>
            <a:ext cx="7792203" cy="72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4000" b="1" spc="-150" dirty="0">
                <a:solidFill>
                  <a:srgbClr val="0056A5"/>
                </a:solidFill>
              </a:rPr>
              <a:t>Tarifa Social</a:t>
            </a:r>
            <a:endParaRPr lang="en-BR" sz="4000" spc="-150" dirty="0">
              <a:solidFill>
                <a:srgbClr val="0056A5"/>
              </a:solidFill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76CAF33-16BF-98C9-0C7C-D69486D47794}"/>
              </a:ext>
            </a:extLst>
          </p:cNvPr>
          <p:cNvGrpSpPr/>
          <p:nvPr/>
        </p:nvGrpSpPr>
        <p:grpSpPr>
          <a:xfrm>
            <a:off x="7071274" y="5934835"/>
            <a:ext cx="4634087" cy="686196"/>
            <a:chOff x="13070253" y="-408562"/>
            <a:chExt cx="7594431" cy="1124552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F8A87CFA-6A0B-688C-05FA-53503975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70253" y="-408562"/>
              <a:ext cx="1962141" cy="1124552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5182CA03-EDFC-839B-B829-3A7E44208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888" t="29730" r="8888" b="28014"/>
            <a:stretch/>
          </p:blipFill>
          <p:spPr>
            <a:xfrm>
              <a:off x="15413869" y="-165504"/>
              <a:ext cx="5250815" cy="881494"/>
            </a:xfrm>
            <a:prstGeom prst="rect">
              <a:avLst/>
            </a:prstGeom>
          </p:spPr>
        </p:pic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20BBE5D-BFDB-7005-54FD-6FF609EE9216}"/>
              </a:ext>
            </a:extLst>
          </p:cNvPr>
          <p:cNvSpPr txBox="1"/>
          <p:nvPr/>
        </p:nvSpPr>
        <p:spPr>
          <a:xfrm>
            <a:off x="584200" y="14066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Lei Nº 14.898, de 13 de junho de 2024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86F65A8-670E-7072-3217-D36FA7A34EAA}"/>
              </a:ext>
            </a:extLst>
          </p:cNvPr>
          <p:cNvSpPr txBox="1"/>
          <p:nvPr/>
        </p:nvSpPr>
        <p:spPr>
          <a:xfrm>
            <a:off x="584200" y="1907076"/>
            <a:ext cx="1080248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effectLst/>
                <a:latin typeface="+mj-lt"/>
                <a:ea typeface="Times New Roman" panose="02020603050405020304" pitchFamily="18" charset="0"/>
              </a:rPr>
              <a:t>Art.2</a:t>
            </a:r>
            <a:r>
              <a:rPr lang="pt-BR" sz="16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º (...)</a:t>
            </a:r>
          </a:p>
          <a:p>
            <a:pPr algn="just"/>
            <a:r>
              <a:rPr lang="pt-BR" sz="1600" dirty="0">
                <a:effectLst/>
                <a:latin typeface="+mj-lt"/>
                <a:ea typeface="Times New Roman" panose="02020603050405020304" pitchFamily="18" charset="0"/>
              </a:rPr>
              <a:t>I - Pertencer a família de baixa renda inscrita no </a:t>
            </a:r>
            <a:r>
              <a:rPr lang="pt-BR" sz="1600" b="1" dirty="0">
                <a:effectLst/>
                <a:latin typeface="+mj-lt"/>
                <a:ea typeface="Times New Roman" panose="02020603050405020304" pitchFamily="18" charset="0"/>
              </a:rPr>
              <a:t>Cadastro Único para Programas Sociais (</a:t>
            </a:r>
            <a:r>
              <a:rPr lang="pt-BR" sz="1600" b="1" dirty="0" err="1">
                <a:effectLst/>
                <a:latin typeface="+mj-lt"/>
                <a:ea typeface="Times New Roman" panose="02020603050405020304" pitchFamily="18" charset="0"/>
              </a:rPr>
              <a:t>CadÚnico</a:t>
            </a:r>
            <a:r>
              <a:rPr lang="pt-BR" sz="1600" b="1" dirty="0">
                <a:effectLst/>
                <a:latin typeface="+mj-lt"/>
                <a:ea typeface="Times New Roman" panose="02020603050405020304" pitchFamily="18" charset="0"/>
              </a:rPr>
              <a:t>)</a:t>
            </a:r>
            <a:r>
              <a:rPr lang="pt-BR" sz="1600" dirty="0">
                <a:effectLst/>
                <a:latin typeface="+mj-lt"/>
                <a:ea typeface="Times New Roman" panose="02020603050405020304" pitchFamily="18" charset="0"/>
              </a:rPr>
              <a:t> ou no sistema cadastral que venha a sucedê-lo</a:t>
            </a:r>
          </a:p>
          <a:p>
            <a:pPr algn="just"/>
            <a:endParaRPr lang="pt-BR" sz="1600" dirty="0">
              <a:latin typeface="+mj-lt"/>
              <a:ea typeface="Times New Roman" panose="02020603050405020304" pitchFamily="18" charset="0"/>
            </a:endParaRPr>
          </a:p>
          <a:p>
            <a:pPr algn="just"/>
            <a:r>
              <a:rPr lang="pt-BR" sz="16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Art. 6º O </a:t>
            </a:r>
            <a:r>
              <a:rPr lang="pt-BR" sz="1600" b="1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valor da Tarifa Social</a:t>
            </a:r>
            <a:r>
              <a:rPr lang="pt-BR" sz="16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de Água e Esgoto de que trata esta Lei consistirá em percentual de desconto de </a:t>
            </a:r>
            <a:r>
              <a:rPr lang="pt-BR" sz="1600" b="1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r>
              <a:rPr lang="pt-BR" sz="16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sobre a tarifa aplicável à primeira faixa de consumo, observadas as diretrizes nacionais determinadas pela Agência Nacional de Águas e Saneamento Básico (ANA).</a:t>
            </a:r>
          </a:p>
          <a:p>
            <a:pPr algn="just"/>
            <a:endParaRPr lang="pt-BR" sz="1600" u="sng" kern="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§ 1º O valor de que trata o </a:t>
            </a:r>
            <a:r>
              <a:rPr lang="pt-BR" sz="1600" i="1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caput</a:t>
            </a:r>
            <a:r>
              <a:rPr lang="pt-BR" sz="16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deste artigo será aplicado aos primeiros </a:t>
            </a:r>
            <a:r>
              <a:rPr lang="pt-BR" sz="1600" b="1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15 m³</a:t>
            </a:r>
            <a:r>
              <a:rPr lang="pt-BR" sz="16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por residência classificada no benefício, e sobre o excedente de consumo poderá ser cobrada a tarifa regular.</a:t>
            </a:r>
          </a:p>
          <a:p>
            <a:pPr algn="just"/>
            <a:endParaRPr lang="pt-BR" sz="1600" kern="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kern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(...)</a:t>
            </a:r>
          </a:p>
          <a:p>
            <a:pPr algn="just"/>
            <a:endParaRPr lang="pt-BR" sz="1600" kern="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>
                <a:latin typeface="+mj-lt"/>
              </a:rPr>
              <a:t> § 3º (...) mediante prévia </a:t>
            </a:r>
            <a:r>
              <a:rPr lang="pt-BR" sz="1600" b="1" dirty="0">
                <a:latin typeface="+mj-lt"/>
              </a:rPr>
              <a:t>recomposição do equilíbrio econômico-financeiro</a:t>
            </a:r>
            <a:r>
              <a:rPr lang="pt-BR" sz="1600" dirty="0">
                <a:latin typeface="+mj-lt"/>
              </a:rPr>
              <a:t> do contrato, observada a legislação aplicável.</a:t>
            </a:r>
          </a:p>
          <a:p>
            <a:pPr algn="just"/>
            <a:endParaRPr lang="pt-BR" sz="16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>
                <a:solidFill>
                  <a:srgbClr val="212529"/>
                </a:solidFill>
                <a:latin typeface="+mj-lt"/>
              </a:rPr>
              <a:t>Art. 9º É o Poder Executivo federal autorizado a criar a </a:t>
            </a:r>
            <a:r>
              <a:rPr lang="pt-BR" sz="1600" b="1" dirty="0">
                <a:solidFill>
                  <a:srgbClr val="212529"/>
                </a:solidFill>
                <a:latin typeface="+mj-lt"/>
              </a:rPr>
              <a:t>Conta de Universalização do Acesso à Água</a:t>
            </a:r>
            <a:r>
              <a:rPr lang="pt-BR" sz="1600" dirty="0">
                <a:solidFill>
                  <a:srgbClr val="212529"/>
                </a:solidFill>
                <a:latin typeface="+mj-lt"/>
              </a:rPr>
              <a:t> em âmbito nacional, com vistas à universalização do acesso à água e com os seguintes objetivos</a:t>
            </a:r>
            <a:endParaRPr lang="pt-BR" sz="1600" dirty="0">
              <a:latin typeface="+mj-lt"/>
            </a:endParaRPr>
          </a:p>
          <a:p>
            <a:pPr algn="just"/>
            <a:endParaRPr lang="pt-BR" sz="16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16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49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02B89D-921F-DA83-EF8B-736FEAE11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68EBAE4A-6076-A390-0B46-5ADEB5966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896665" y="-2137417"/>
            <a:ext cx="72437" cy="5052494"/>
          </a:xfrm>
          <a:prstGeom prst="rect">
            <a:avLst/>
          </a:prstGeom>
        </p:spPr>
      </p:pic>
      <p:grpSp>
        <p:nvGrpSpPr>
          <p:cNvPr id="3" name="Graphic 4">
            <a:extLst>
              <a:ext uri="{FF2B5EF4-FFF2-40B4-BE49-F238E27FC236}">
                <a16:creationId xmlns:a16="http://schemas.microsoft.com/office/drawing/2014/main" id="{2C4D6E16-54E0-2ECA-8949-1A26E358E981}"/>
              </a:ext>
            </a:extLst>
          </p:cNvPr>
          <p:cNvGrpSpPr/>
          <p:nvPr/>
        </p:nvGrpSpPr>
        <p:grpSpPr>
          <a:xfrm>
            <a:off x="10546779" y="89246"/>
            <a:ext cx="2154720" cy="797150"/>
            <a:chOff x="3390344" y="509508"/>
            <a:chExt cx="2016177" cy="745897"/>
          </a:xfrm>
          <a:solidFill>
            <a:srgbClr val="00B7D6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5C2CDED-3548-6FBD-D8D2-B8B0D80B6F6B}"/>
                </a:ext>
              </a:extLst>
            </p:cNvPr>
            <p:cNvSpPr/>
            <p:nvPr/>
          </p:nvSpPr>
          <p:spPr>
            <a:xfrm>
              <a:off x="3390344" y="509508"/>
              <a:ext cx="2016177" cy="269190"/>
            </a:xfrm>
            <a:custGeom>
              <a:avLst/>
              <a:gdLst>
                <a:gd name="connsiteX0" fmla="*/ 1971161 w 2016177"/>
                <a:gd name="connsiteY0" fmla="*/ 269191 h 269190"/>
                <a:gd name="connsiteX1" fmla="*/ 1946703 w 2016177"/>
                <a:gd name="connsiteY1" fmla="*/ 261888 h 269190"/>
                <a:gd name="connsiteX2" fmla="*/ 1808961 w 2016177"/>
                <a:gd name="connsiteY2" fmla="*/ 172109 h 269190"/>
                <a:gd name="connsiteX3" fmla="*/ 1582941 w 2016177"/>
                <a:gd name="connsiteY3" fmla="*/ 172109 h 269190"/>
                <a:gd name="connsiteX4" fmla="*/ 1258691 w 2016177"/>
                <a:gd name="connsiteY4" fmla="*/ 172209 h 269190"/>
                <a:gd name="connsiteX5" fmla="*/ 1032471 w 2016177"/>
                <a:gd name="connsiteY5" fmla="*/ 172109 h 269190"/>
                <a:gd name="connsiteX6" fmla="*/ 1031771 w 2016177"/>
                <a:gd name="connsiteY6" fmla="*/ 172559 h 269190"/>
                <a:gd name="connsiteX7" fmla="*/ 708271 w 2016177"/>
                <a:gd name="connsiteY7" fmla="*/ 172159 h 269190"/>
                <a:gd name="connsiteX8" fmla="*/ 482151 w 2016177"/>
                <a:gd name="connsiteY8" fmla="*/ 172159 h 269190"/>
                <a:gd name="connsiteX9" fmla="*/ 157951 w 2016177"/>
                <a:gd name="connsiteY9" fmla="*/ 172159 h 269190"/>
                <a:gd name="connsiteX10" fmla="*/ 20359 w 2016177"/>
                <a:gd name="connsiteY10" fmla="*/ 82429 h 269190"/>
                <a:gd name="connsiteX11" fmla="*/ 7305 w 2016177"/>
                <a:gd name="connsiteY11" fmla="*/ 20359 h 269190"/>
                <a:gd name="connsiteX12" fmla="*/ 69374 w 2016177"/>
                <a:gd name="connsiteY12" fmla="*/ 7305 h 269190"/>
                <a:gd name="connsiteX13" fmla="*/ 206966 w 2016177"/>
                <a:gd name="connsiteY13" fmla="*/ 97034 h 269190"/>
                <a:gd name="connsiteX14" fmla="*/ 433086 w 2016177"/>
                <a:gd name="connsiteY14" fmla="*/ 97034 h 269190"/>
                <a:gd name="connsiteX15" fmla="*/ 757286 w 2016177"/>
                <a:gd name="connsiteY15" fmla="*/ 97034 h 269190"/>
                <a:gd name="connsiteX16" fmla="*/ 983406 w 2016177"/>
                <a:gd name="connsiteY16" fmla="*/ 97034 h 269190"/>
                <a:gd name="connsiteX17" fmla="*/ 984106 w 2016177"/>
                <a:gd name="connsiteY17" fmla="*/ 96584 h 269190"/>
                <a:gd name="connsiteX18" fmla="*/ 1307606 w 2016177"/>
                <a:gd name="connsiteY18" fmla="*/ 96984 h 269190"/>
                <a:gd name="connsiteX19" fmla="*/ 1533826 w 2016177"/>
                <a:gd name="connsiteY19" fmla="*/ 97084 h 269190"/>
                <a:gd name="connsiteX20" fmla="*/ 1858076 w 2016177"/>
                <a:gd name="connsiteY20" fmla="*/ 96934 h 269190"/>
                <a:gd name="connsiteX21" fmla="*/ 1995819 w 2016177"/>
                <a:gd name="connsiteY21" fmla="*/ 186714 h 269190"/>
                <a:gd name="connsiteX22" fmla="*/ 2008873 w 2016177"/>
                <a:gd name="connsiteY22" fmla="*/ 248784 h 269190"/>
                <a:gd name="connsiteX23" fmla="*/ 1971261 w 2016177"/>
                <a:gd name="connsiteY23" fmla="*/ 269141 h 2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6177" h="269190">
                  <a:moveTo>
                    <a:pt x="1971161" y="269191"/>
                  </a:moveTo>
                  <a:cubicBezTo>
                    <a:pt x="1962759" y="269191"/>
                    <a:pt x="1954256" y="266840"/>
                    <a:pt x="1946703" y="261888"/>
                  </a:cubicBezTo>
                  <a:lnTo>
                    <a:pt x="1808961" y="172109"/>
                  </a:lnTo>
                  <a:cubicBezTo>
                    <a:pt x="1740290" y="127344"/>
                    <a:pt x="1651562" y="127344"/>
                    <a:pt x="1582941" y="172109"/>
                  </a:cubicBezTo>
                  <a:cubicBezTo>
                    <a:pt x="1484311" y="236380"/>
                    <a:pt x="1357122" y="236380"/>
                    <a:pt x="1258691" y="172209"/>
                  </a:cubicBezTo>
                  <a:cubicBezTo>
                    <a:pt x="1189870" y="127344"/>
                    <a:pt x="1101143" y="127344"/>
                    <a:pt x="1032471" y="172109"/>
                  </a:cubicBezTo>
                  <a:cubicBezTo>
                    <a:pt x="1032221" y="172259"/>
                    <a:pt x="1032021" y="172409"/>
                    <a:pt x="1031771" y="172559"/>
                  </a:cubicBezTo>
                  <a:cubicBezTo>
                    <a:pt x="933391" y="236380"/>
                    <a:pt x="806501" y="2362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983656" y="96884"/>
                    <a:pt x="983856" y="96734"/>
                    <a:pt x="984106" y="96584"/>
                  </a:cubicBezTo>
                  <a:cubicBezTo>
                    <a:pt x="1082437" y="32813"/>
                    <a:pt x="1209326" y="329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467B61D-CD5B-D1D1-C3D9-52FC587D64CD}"/>
                </a:ext>
              </a:extLst>
            </p:cNvPr>
            <p:cNvSpPr/>
            <p:nvPr/>
          </p:nvSpPr>
          <p:spPr>
            <a:xfrm>
              <a:off x="3390344" y="747787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9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9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80"/>
                    <a:pt x="1357122" y="236430"/>
                    <a:pt x="1258691" y="172259"/>
                  </a:cubicBezTo>
                  <a:cubicBezTo>
                    <a:pt x="118992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813"/>
                    <a:pt x="1307606" y="96984"/>
                  </a:cubicBezTo>
                  <a:cubicBezTo>
                    <a:pt x="137637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2F2D294-9B9D-3AC6-4AA6-483128B98E73}"/>
                </a:ext>
              </a:extLst>
            </p:cNvPr>
            <p:cNvSpPr/>
            <p:nvPr/>
          </p:nvSpPr>
          <p:spPr>
            <a:xfrm>
              <a:off x="3390344" y="986165"/>
              <a:ext cx="2016177" cy="269240"/>
            </a:xfrm>
            <a:custGeom>
              <a:avLst/>
              <a:gdLst>
                <a:gd name="connsiteX0" fmla="*/ 1971161 w 2016177"/>
                <a:gd name="connsiteY0" fmla="*/ 269241 h 269240"/>
                <a:gd name="connsiteX1" fmla="*/ 1946703 w 2016177"/>
                <a:gd name="connsiteY1" fmla="*/ 261938 h 269240"/>
                <a:gd name="connsiteX2" fmla="*/ 1808961 w 2016177"/>
                <a:gd name="connsiteY2" fmla="*/ 172159 h 269240"/>
                <a:gd name="connsiteX3" fmla="*/ 1582941 w 2016177"/>
                <a:gd name="connsiteY3" fmla="*/ 172159 h 269240"/>
                <a:gd name="connsiteX4" fmla="*/ 1258691 w 2016177"/>
                <a:gd name="connsiteY4" fmla="*/ 172259 h 269240"/>
                <a:gd name="connsiteX5" fmla="*/ 1032471 w 2016177"/>
                <a:gd name="connsiteY5" fmla="*/ 172159 h 269240"/>
                <a:gd name="connsiteX6" fmla="*/ 708271 w 2016177"/>
                <a:gd name="connsiteY6" fmla="*/ 172159 h 269240"/>
                <a:gd name="connsiteX7" fmla="*/ 482151 w 2016177"/>
                <a:gd name="connsiteY7" fmla="*/ 172159 h 269240"/>
                <a:gd name="connsiteX8" fmla="*/ 157951 w 2016177"/>
                <a:gd name="connsiteY8" fmla="*/ 172159 h 269240"/>
                <a:gd name="connsiteX9" fmla="*/ 20359 w 2016177"/>
                <a:gd name="connsiteY9" fmla="*/ 82429 h 269240"/>
                <a:gd name="connsiteX10" fmla="*/ 7305 w 2016177"/>
                <a:gd name="connsiteY10" fmla="*/ 20359 h 269240"/>
                <a:gd name="connsiteX11" fmla="*/ 69374 w 2016177"/>
                <a:gd name="connsiteY11" fmla="*/ 7305 h 269240"/>
                <a:gd name="connsiteX12" fmla="*/ 206966 w 2016177"/>
                <a:gd name="connsiteY12" fmla="*/ 97034 h 269240"/>
                <a:gd name="connsiteX13" fmla="*/ 433086 w 2016177"/>
                <a:gd name="connsiteY13" fmla="*/ 97034 h 269240"/>
                <a:gd name="connsiteX14" fmla="*/ 757286 w 2016177"/>
                <a:gd name="connsiteY14" fmla="*/ 97034 h 269240"/>
                <a:gd name="connsiteX15" fmla="*/ 983406 w 2016177"/>
                <a:gd name="connsiteY15" fmla="*/ 97034 h 269240"/>
                <a:gd name="connsiteX16" fmla="*/ 1307606 w 2016177"/>
                <a:gd name="connsiteY16" fmla="*/ 96984 h 269240"/>
                <a:gd name="connsiteX17" fmla="*/ 1533826 w 2016177"/>
                <a:gd name="connsiteY17" fmla="*/ 97084 h 269240"/>
                <a:gd name="connsiteX18" fmla="*/ 1858076 w 2016177"/>
                <a:gd name="connsiteY18" fmla="*/ 96934 h 269240"/>
                <a:gd name="connsiteX19" fmla="*/ 1995819 w 2016177"/>
                <a:gd name="connsiteY19" fmla="*/ 186714 h 269240"/>
                <a:gd name="connsiteX20" fmla="*/ 2008873 w 2016177"/>
                <a:gd name="connsiteY20" fmla="*/ 248784 h 269240"/>
                <a:gd name="connsiteX21" fmla="*/ 1971261 w 2016177"/>
                <a:gd name="connsiteY21" fmla="*/ 269141 h 26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6177" h="269240">
                  <a:moveTo>
                    <a:pt x="1971161" y="269241"/>
                  </a:moveTo>
                  <a:cubicBezTo>
                    <a:pt x="1962759" y="269241"/>
                    <a:pt x="1954256" y="266890"/>
                    <a:pt x="1946703" y="261938"/>
                  </a:cubicBezTo>
                  <a:lnTo>
                    <a:pt x="1808961" y="172159"/>
                  </a:lnTo>
                  <a:cubicBezTo>
                    <a:pt x="1740290" y="127394"/>
                    <a:pt x="1651562" y="127394"/>
                    <a:pt x="1582941" y="172159"/>
                  </a:cubicBezTo>
                  <a:cubicBezTo>
                    <a:pt x="1484311" y="236430"/>
                    <a:pt x="1357122" y="236430"/>
                    <a:pt x="1258691" y="172259"/>
                  </a:cubicBezTo>
                  <a:cubicBezTo>
                    <a:pt x="1189870" y="127394"/>
                    <a:pt x="1101143" y="127394"/>
                    <a:pt x="1032471" y="172159"/>
                  </a:cubicBezTo>
                  <a:cubicBezTo>
                    <a:pt x="933941" y="236430"/>
                    <a:pt x="806702" y="236430"/>
                    <a:pt x="708271" y="172159"/>
                  </a:cubicBezTo>
                  <a:cubicBezTo>
                    <a:pt x="639600" y="127394"/>
                    <a:pt x="550822" y="127394"/>
                    <a:pt x="482151" y="172159"/>
                  </a:cubicBezTo>
                  <a:cubicBezTo>
                    <a:pt x="383621" y="236380"/>
                    <a:pt x="256432" y="236380"/>
                    <a:pt x="157951" y="172159"/>
                  </a:cubicBezTo>
                  <a:lnTo>
                    <a:pt x="20359" y="82429"/>
                  </a:lnTo>
                  <a:cubicBezTo>
                    <a:pt x="-398" y="68925"/>
                    <a:pt x="-6250" y="41116"/>
                    <a:pt x="7305" y="20359"/>
                  </a:cubicBezTo>
                  <a:cubicBezTo>
                    <a:pt x="20859" y="-398"/>
                    <a:pt x="48617" y="-6250"/>
                    <a:pt x="69374" y="7305"/>
                  </a:cubicBezTo>
                  <a:lnTo>
                    <a:pt x="206966" y="97034"/>
                  </a:lnTo>
                  <a:cubicBezTo>
                    <a:pt x="275637" y="141799"/>
                    <a:pt x="364415" y="141799"/>
                    <a:pt x="433086" y="97034"/>
                  </a:cubicBezTo>
                  <a:cubicBezTo>
                    <a:pt x="531567" y="32813"/>
                    <a:pt x="658806" y="32813"/>
                    <a:pt x="757286" y="97034"/>
                  </a:cubicBezTo>
                  <a:cubicBezTo>
                    <a:pt x="825957" y="141849"/>
                    <a:pt x="914735" y="141849"/>
                    <a:pt x="983406" y="97034"/>
                  </a:cubicBezTo>
                  <a:cubicBezTo>
                    <a:pt x="1081936" y="32763"/>
                    <a:pt x="1209126" y="32763"/>
                    <a:pt x="1307606" y="96984"/>
                  </a:cubicBezTo>
                  <a:cubicBezTo>
                    <a:pt x="1376427" y="141849"/>
                    <a:pt x="1465155" y="141849"/>
                    <a:pt x="1533826" y="97084"/>
                  </a:cubicBezTo>
                  <a:cubicBezTo>
                    <a:pt x="1632457" y="32813"/>
                    <a:pt x="1759646" y="32763"/>
                    <a:pt x="1858076" y="96934"/>
                  </a:cubicBezTo>
                  <a:lnTo>
                    <a:pt x="1995819" y="186714"/>
                  </a:lnTo>
                  <a:cubicBezTo>
                    <a:pt x="2016575" y="200218"/>
                    <a:pt x="2022427" y="228027"/>
                    <a:pt x="2008873" y="248784"/>
                  </a:cubicBezTo>
                  <a:cubicBezTo>
                    <a:pt x="2000270" y="261989"/>
                    <a:pt x="1985916" y="269141"/>
                    <a:pt x="1971261" y="269141"/>
                  </a:cubicBezTo>
                  <a:close/>
                </a:path>
              </a:pathLst>
            </a:custGeom>
            <a:grpFill/>
            <a:ln w="5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R">
                <a:solidFill>
                  <a:srgbClr val="0056A5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ACCBB58-2ABB-529F-C81E-8BC1EB4B0971}"/>
              </a:ext>
            </a:extLst>
          </p:cNvPr>
          <p:cNvSpPr txBox="1"/>
          <p:nvPr/>
        </p:nvSpPr>
        <p:spPr>
          <a:xfrm>
            <a:off x="476359" y="447768"/>
            <a:ext cx="11715641" cy="7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pt-BR" sz="3500" b="1" spc="-150" dirty="0">
                <a:solidFill>
                  <a:srgbClr val="0056A5"/>
                </a:solidFill>
              </a:rPr>
              <a:t>Saneamento e Mudança Climática</a:t>
            </a: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9C7537DC-B89B-B3CC-C252-50BE31E562ED}"/>
              </a:ext>
            </a:extLst>
          </p:cNvPr>
          <p:cNvGrpSpPr/>
          <p:nvPr/>
        </p:nvGrpSpPr>
        <p:grpSpPr>
          <a:xfrm rot="15300000">
            <a:off x="10064512" y="5685974"/>
            <a:ext cx="2531934" cy="2531985"/>
            <a:chOff x="6349560" y="509511"/>
            <a:chExt cx="1052474" cy="1052495"/>
          </a:xfrm>
          <a:solidFill>
            <a:srgbClr val="B6D9EC"/>
          </a:solidFill>
        </p:grpSpPr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B5896821-F636-24A9-6A20-60F0DA104D01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660336A7-B1AB-FF76-F675-E67AD4529D2D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3E1C1069-F4DB-5E52-E31E-C2D11A859E21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28BD70BB-4BD3-E0C2-60EA-72D515C0F774}"/>
                </a:ext>
              </a:extLst>
            </p:cNvPr>
            <p:cNvGrpSpPr/>
            <p:nvPr/>
          </p:nvGrpSpPr>
          <p:grpSpPr>
            <a:xfrm>
              <a:off x="6792447" y="509511"/>
              <a:ext cx="166651" cy="1052495"/>
              <a:chOff x="6792447" y="509511"/>
              <a:chExt cx="166651" cy="1052495"/>
            </a:xfrm>
            <a:grpFill/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56E413EB-EF13-52D2-6295-B96EEEB45C68}"/>
                  </a:ext>
                </a:extLst>
              </p:cNvPr>
              <p:cNvSpPr/>
              <p:nvPr/>
            </p:nvSpPr>
            <p:spPr>
              <a:xfrm>
                <a:off x="6792447" y="509511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3"/>
                      <a:pt x="129340" y="166655"/>
                      <a:pt x="83326" y="166655"/>
                    </a:cubicBezTo>
                    <a:cubicBezTo>
                      <a:pt x="37312" y="166655"/>
                      <a:pt x="0" y="129343"/>
                      <a:pt x="0" y="83327"/>
                    </a:cubicBezTo>
                    <a:cubicBezTo>
                      <a:pt x="0" y="37312"/>
                      <a:pt x="37312" y="0"/>
                      <a:pt x="83326" y="0"/>
                    </a:cubicBezTo>
                    <a:cubicBezTo>
                      <a:pt x="129340" y="0"/>
                      <a:pt x="166652" y="37312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5C4FDA51-952E-649F-D6FE-7E0CA38BA026}"/>
                  </a:ext>
                </a:extLst>
              </p:cNvPr>
              <p:cNvSpPr/>
              <p:nvPr/>
            </p:nvSpPr>
            <p:spPr>
              <a:xfrm>
                <a:off x="6792447" y="1395352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D027275C-5158-EE25-04BB-250C61F132BE}"/>
                </a:ext>
              </a:extLst>
            </p:cNvPr>
            <p:cNvGrpSpPr/>
            <p:nvPr/>
          </p:nvGrpSpPr>
          <p:grpSpPr>
            <a:xfrm>
              <a:off x="6349560" y="952456"/>
              <a:ext cx="1052474" cy="166654"/>
              <a:chOff x="6349560" y="952456"/>
              <a:chExt cx="1052474" cy="166654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59A3CBD-0B89-70D3-A9D8-E1C1899761B8}"/>
                  </a:ext>
                </a:extLst>
              </p:cNvPr>
              <p:cNvSpPr/>
              <p:nvPr/>
            </p:nvSpPr>
            <p:spPr>
              <a:xfrm>
                <a:off x="7235384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67D5968-F53F-A52C-DE84-A85F613B6B78}"/>
                  </a:ext>
                </a:extLst>
              </p:cNvPr>
              <p:cNvSpPr/>
              <p:nvPr/>
            </p:nvSpPr>
            <p:spPr>
              <a:xfrm>
                <a:off x="6349560" y="952456"/>
                <a:ext cx="166651" cy="166654"/>
              </a:xfrm>
              <a:custGeom>
                <a:avLst/>
                <a:gdLst>
                  <a:gd name="connsiteX0" fmla="*/ 83326 w 166651"/>
                  <a:gd name="connsiteY0" fmla="*/ 166655 h 166654"/>
                  <a:gd name="connsiteX1" fmla="*/ 0 w 166651"/>
                  <a:gd name="connsiteY1" fmla="*/ 83327 h 166654"/>
                  <a:gd name="connsiteX2" fmla="*/ 83326 w 166651"/>
                  <a:gd name="connsiteY2" fmla="*/ 0 h 166654"/>
                  <a:gd name="connsiteX3" fmla="*/ 166651 w 166651"/>
                  <a:gd name="connsiteY3" fmla="*/ 83327 h 166654"/>
                  <a:gd name="connsiteX4" fmla="*/ 83326 w 166651"/>
                  <a:gd name="connsiteY4" fmla="*/ 166655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83326" y="166655"/>
                    </a:moveTo>
                    <a:cubicBezTo>
                      <a:pt x="37311" y="166655"/>
                      <a:pt x="0" y="129342"/>
                      <a:pt x="0" y="83327"/>
                    </a:cubicBezTo>
                    <a:cubicBezTo>
                      <a:pt x="0" y="37312"/>
                      <a:pt x="37311" y="0"/>
                      <a:pt x="83326" y="0"/>
                    </a:cubicBezTo>
                    <a:cubicBezTo>
                      <a:pt x="129340" y="0"/>
                      <a:pt x="166651" y="37312"/>
                      <a:pt x="166651" y="83327"/>
                    </a:cubicBezTo>
                    <a:cubicBezTo>
                      <a:pt x="166651" y="129342"/>
                      <a:pt x="129340" y="166655"/>
                      <a:pt x="83326" y="166655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E7930269-7E42-A5F2-1B24-322EF5A35878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C69C1D3E-C246-5B79-5B5A-57C4A1562019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B0C5FA80-215E-6BDD-1EB5-24DF5A23E000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C2E3A442-7E4D-7237-2F03-7CB67A1A2020}"/>
                </a:ext>
              </a:extLst>
            </p:cNvPr>
            <p:cNvGrpSpPr/>
            <p:nvPr/>
          </p:nvGrpSpPr>
          <p:grpSpPr>
            <a:xfrm>
              <a:off x="6479287" y="639253"/>
              <a:ext cx="793007" cy="793073"/>
              <a:chOff x="6479287" y="639253"/>
              <a:chExt cx="793007" cy="793073"/>
            </a:xfrm>
            <a:grpFill/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B3DD3A5-5631-79B4-0CFA-F8B8E7E504FE}"/>
                  </a:ext>
                </a:extLst>
              </p:cNvPr>
              <p:cNvSpPr/>
              <p:nvPr/>
            </p:nvSpPr>
            <p:spPr>
              <a:xfrm>
                <a:off x="7105644" y="639253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BF63E47F-9F27-6ADE-D054-D38BBA7F32D1}"/>
                  </a:ext>
                </a:extLst>
              </p:cNvPr>
              <p:cNvSpPr/>
              <p:nvPr/>
            </p:nvSpPr>
            <p:spPr>
              <a:xfrm>
                <a:off x="6479287" y="1265647"/>
                <a:ext cx="166676" cy="166679"/>
              </a:xfrm>
              <a:custGeom>
                <a:avLst/>
                <a:gdLst>
                  <a:gd name="connsiteX0" fmla="*/ 142257 w 166676"/>
                  <a:gd name="connsiteY0" fmla="*/ 142259 h 166679"/>
                  <a:gd name="connsiteX1" fmla="*/ 24420 w 166676"/>
                  <a:gd name="connsiteY1" fmla="*/ 142259 h 166679"/>
                  <a:gd name="connsiteX2" fmla="*/ 24420 w 166676"/>
                  <a:gd name="connsiteY2" fmla="*/ 24421 h 166679"/>
                  <a:gd name="connsiteX3" fmla="*/ 142257 w 166676"/>
                  <a:gd name="connsiteY3" fmla="*/ 24421 h 166679"/>
                  <a:gd name="connsiteX4" fmla="*/ 142257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142257" y="142259"/>
                    </a:moveTo>
                    <a:cubicBezTo>
                      <a:pt x="109697" y="174820"/>
                      <a:pt x="56930" y="174820"/>
                      <a:pt x="24420" y="142259"/>
                    </a:cubicBez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4E51E8CE-A495-630A-823F-9FCFCFA9D5A4}"/>
                </a:ext>
              </a:extLst>
            </p:cNvPr>
            <p:cNvGrpSpPr/>
            <p:nvPr/>
          </p:nvGrpSpPr>
          <p:grpSpPr>
            <a:xfrm>
              <a:off x="6479237" y="639241"/>
              <a:ext cx="793057" cy="793073"/>
              <a:chOff x="6479237" y="639241"/>
              <a:chExt cx="793057" cy="793073"/>
            </a:xfrm>
            <a:grpFill/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38AC462E-2718-79A4-8A03-5F755468F18F}"/>
                  </a:ext>
                </a:extLst>
              </p:cNvPr>
              <p:cNvSpPr/>
              <p:nvPr/>
            </p:nvSpPr>
            <p:spPr>
              <a:xfrm>
                <a:off x="7105644" y="1265659"/>
                <a:ext cx="166651" cy="166654"/>
              </a:xfrm>
              <a:custGeom>
                <a:avLst/>
                <a:gdLst>
                  <a:gd name="connsiteX0" fmla="*/ 166652 w 166651"/>
                  <a:gd name="connsiteY0" fmla="*/ 83327 h 166654"/>
                  <a:gd name="connsiteX1" fmla="*/ 83326 w 166651"/>
                  <a:gd name="connsiteY1" fmla="*/ 166655 h 166654"/>
                  <a:gd name="connsiteX2" fmla="*/ 0 w 166651"/>
                  <a:gd name="connsiteY2" fmla="*/ 83327 h 166654"/>
                  <a:gd name="connsiteX3" fmla="*/ 83326 w 166651"/>
                  <a:gd name="connsiteY3" fmla="*/ 0 h 166654"/>
                  <a:gd name="connsiteX4" fmla="*/ 166652 w 166651"/>
                  <a:gd name="connsiteY4" fmla="*/ 83327 h 1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51" h="166654">
                    <a:moveTo>
                      <a:pt x="166652" y="83327"/>
                    </a:moveTo>
                    <a:cubicBezTo>
                      <a:pt x="166652" y="129348"/>
                      <a:pt x="129345" y="166655"/>
                      <a:pt x="83326" y="166655"/>
                    </a:cubicBezTo>
                    <a:cubicBezTo>
                      <a:pt x="37306" y="166655"/>
                      <a:pt x="0" y="129348"/>
                      <a:pt x="0" y="83327"/>
                    </a:cubicBezTo>
                    <a:cubicBezTo>
                      <a:pt x="0" y="37307"/>
                      <a:pt x="37306" y="0"/>
                      <a:pt x="83326" y="0"/>
                    </a:cubicBezTo>
                    <a:cubicBezTo>
                      <a:pt x="129345" y="0"/>
                      <a:pt x="166652" y="37307"/>
                      <a:pt x="166652" y="83327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E7A00168-63F6-8D9C-9130-8E80E06A94B5}"/>
                  </a:ext>
                </a:extLst>
              </p:cNvPr>
              <p:cNvSpPr/>
              <p:nvPr/>
            </p:nvSpPr>
            <p:spPr>
              <a:xfrm>
                <a:off x="6479237" y="639241"/>
                <a:ext cx="166676" cy="166679"/>
              </a:xfrm>
              <a:custGeom>
                <a:avLst/>
                <a:gdLst>
                  <a:gd name="connsiteX0" fmla="*/ 24420 w 166676"/>
                  <a:gd name="connsiteY0" fmla="*/ 142259 h 166679"/>
                  <a:gd name="connsiteX1" fmla="*/ 24420 w 166676"/>
                  <a:gd name="connsiteY1" fmla="*/ 24421 h 166679"/>
                  <a:gd name="connsiteX2" fmla="*/ 142257 w 166676"/>
                  <a:gd name="connsiteY2" fmla="*/ 24421 h 166679"/>
                  <a:gd name="connsiteX3" fmla="*/ 142257 w 166676"/>
                  <a:gd name="connsiteY3" fmla="*/ 142259 h 166679"/>
                  <a:gd name="connsiteX4" fmla="*/ 24420 w 166676"/>
                  <a:gd name="connsiteY4" fmla="*/ 142259 h 16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76" h="166679">
                    <a:moveTo>
                      <a:pt x="24420" y="142259"/>
                    </a:moveTo>
                    <a:cubicBezTo>
                      <a:pt x="-8140" y="109699"/>
                      <a:pt x="-8140" y="56931"/>
                      <a:pt x="24420" y="24421"/>
                    </a:cubicBezTo>
                    <a:cubicBezTo>
                      <a:pt x="56980" y="-8140"/>
                      <a:pt x="109747" y="-8140"/>
                      <a:pt x="142257" y="24421"/>
                    </a:cubicBezTo>
                    <a:cubicBezTo>
                      <a:pt x="174817" y="56981"/>
                      <a:pt x="174817" y="109749"/>
                      <a:pt x="142257" y="142259"/>
                    </a:cubicBezTo>
                    <a:cubicBezTo>
                      <a:pt x="109697" y="174820"/>
                      <a:pt x="56930" y="174820"/>
                      <a:pt x="24420" y="142259"/>
                    </a:cubicBezTo>
                    <a:close/>
                  </a:path>
                </a:pathLst>
              </a:custGeom>
              <a:grpFill/>
              <a:ln w="5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R"/>
              </a:p>
            </p:txBody>
          </p:sp>
        </p:grp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28146F0F-E77D-4752-3B07-BBD732C06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236" y="2726627"/>
            <a:ext cx="3173561" cy="3482849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5034F97-7EE2-6ED9-D60B-29C05564D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/>
          <a:stretch>
            <a:fillRect/>
          </a:stretch>
        </p:blipFill>
        <p:spPr bwMode="auto">
          <a:xfrm>
            <a:off x="9809947" y="1242797"/>
            <a:ext cx="1917700" cy="21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39D684D-B574-C47E-CD66-1193ACC19630}"/>
              </a:ext>
            </a:extLst>
          </p:cNvPr>
          <p:cNvSpPr txBox="1"/>
          <p:nvPr/>
        </p:nvSpPr>
        <p:spPr>
          <a:xfrm>
            <a:off x="493413" y="1225784"/>
            <a:ext cx="6851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Aesbe</a:t>
            </a:r>
            <a:r>
              <a:rPr lang="pt-BR" sz="2000" b="1" dirty="0"/>
              <a:t> publicou relatório "Saneamento e Mudança Climática", com diretrizes para o enfrentamento de eventos adversos considerando: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7A3BE3F-09DF-9823-449C-DF890E1953B2}"/>
              </a:ext>
            </a:extLst>
          </p:cNvPr>
          <p:cNvSpPr txBox="1"/>
          <p:nvPr/>
        </p:nvSpPr>
        <p:spPr>
          <a:xfrm>
            <a:off x="493413" y="2492895"/>
            <a:ext cx="38692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Impactos do aumento de temperatura;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Agravamento das estiagens;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Intensificação das chuvas,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Interações com drenagem, resíduos sólidos e saneamento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rural. </a:t>
            </a:r>
          </a:p>
          <a:p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E1D1406-6840-94A9-300D-49D846AE11FF}"/>
              </a:ext>
            </a:extLst>
          </p:cNvPr>
          <p:cNvSpPr txBox="1"/>
          <p:nvPr/>
        </p:nvSpPr>
        <p:spPr>
          <a:xfrm>
            <a:off x="744183" y="5661134"/>
            <a:ext cx="635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As diretrizes orientam ações preventivas e emergenciais abrangendo infraestrutura, tecnologia e políticas públicas.</a:t>
            </a:r>
          </a:p>
        </p:txBody>
      </p:sp>
    </p:spTree>
    <p:extLst>
      <p:ext uri="{BB962C8B-B14F-4D97-AF65-F5344CB8AC3E}">
        <p14:creationId xmlns:p14="http://schemas.microsoft.com/office/powerpoint/2010/main" val="1522952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151C6DA-2C10-E345-8757-19DCAA604D5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6216</TotalTime>
  <Words>2200</Words>
  <Application>Microsoft Office PowerPoint</Application>
  <PresentationFormat>Widescreen</PresentationFormat>
  <Paragraphs>420</Paragraphs>
  <Slides>42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3" baseType="lpstr">
      <vt:lpstr>Microsoft YaHei</vt:lpstr>
      <vt:lpstr>Aptos</vt:lpstr>
      <vt:lpstr>Aptos Display</vt:lpstr>
      <vt:lpstr>Arial</vt:lpstr>
      <vt:lpstr>Calibri</vt:lpstr>
      <vt:lpstr>DejaVu Sans</vt:lpstr>
      <vt:lpstr>Kanit</vt:lpstr>
      <vt:lpstr>Ole</vt:lpstr>
      <vt:lpstr>Segoe UI Black</vt:lpstr>
      <vt:lpstr>Soleto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Felipe Pfeifer</dc:creator>
  <cp:lastModifiedBy>Felipe Moraes Costa</cp:lastModifiedBy>
  <cp:revision>479</cp:revision>
  <dcterms:created xsi:type="dcterms:W3CDTF">2024-04-11T11:58:51Z</dcterms:created>
  <dcterms:modified xsi:type="dcterms:W3CDTF">2025-12-10T12:39:39Z</dcterms:modified>
</cp:coreProperties>
</file>