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>
          <p15:clr>
            <a:srgbClr val="9AA0A6"/>
          </p15:clr>
        </p15:guide>
        <p15:guide id="2" orient="horz" pos="227">
          <p15:clr>
            <a:srgbClr val="9AA0A6"/>
          </p15:clr>
        </p15:guide>
      </p15:sldGuideLst>
    </p:ext>
    <p:ext uri="GoogleSlidesCustomDataVersion2">
      <go:slidesCustomData xmlns:go="http://customooxmlschemas.google.com/" r:id="rId19" roundtripDataSignature="AMtx7mhBDsmG/dVKuqnwaZtbY13Q8bde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/>
        <p:guide pos="227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1080b4f5826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7" name="Google Shape;117;g1080b4f5826_0_7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a368c597e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0" name="Google Shape;210;g3a368c597ed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a368c597ed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9" name="Google Shape;219;g3a368c597ed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ff5d6655f6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8" name="Google Shape;228;gff5d6655f6_0_6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ef2767d0a6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4" name="Google Shape;124;g2ef2767d0a6_0_8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ef2767d0a6_0_1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5" name="Google Shape;145;g2ef2767d0a6_0_14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2ef2767d0a6_0_1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4" name="Google Shape;154;g2ef2767d0a6_0_18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2ef2767d0a6_0_2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9" name="Google Shape;159;g2ef2767d0a6_0_22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a2a827111a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9" name="Google Shape;179;g3a2a827111a_0_1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a2a827111a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8" name="Google Shape;188;g3a2a827111a_0_11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3a2a827111a_0_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5" name="Google Shape;195;g3a2a827111a_0_10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a2a827111a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3a2a827111a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5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6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showMasterSp="0" type="obj">
  <p:cSld name="OBJECT">
    <p:bg>
      <p:bgPr>
        <a:solidFill>
          <a:schemeClr val="lt1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ef2767d0a6_0_60"/>
          <p:cNvSpPr txBox="1"/>
          <p:nvPr>
            <p:ph type="title"/>
          </p:nvPr>
        </p:nvSpPr>
        <p:spPr>
          <a:xfrm>
            <a:off x="915382" y="96498"/>
            <a:ext cx="10361100" cy="15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1" i="0" sz="3100">
                <a:solidFill>
                  <a:srgbClr val="012456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9pPr>
          </a:lstStyle>
          <a:p/>
        </p:txBody>
      </p:sp>
      <p:sp>
        <p:nvSpPr>
          <p:cNvPr id="89" name="Google Shape;89;g2ef2767d0a6_0_60"/>
          <p:cNvSpPr txBox="1"/>
          <p:nvPr>
            <p:ph idx="1" type="body"/>
          </p:nvPr>
        </p:nvSpPr>
        <p:spPr>
          <a:xfrm>
            <a:off x="868506" y="2259357"/>
            <a:ext cx="10455000" cy="328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9pPr>
          </a:lstStyle>
          <a:p/>
        </p:txBody>
      </p:sp>
      <p:sp>
        <p:nvSpPr>
          <p:cNvPr id="90" name="Google Shape;90;g2ef2767d0a6_0_60"/>
          <p:cNvSpPr txBox="1"/>
          <p:nvPr>
            <p:ph idx="11" type="ftr"/>
          </p:nvPr>
        </p:nvSpPr>
        <p:spPr>
          <a:xfrm>
            <a:off x="4145280" y="6377940"/>
            <a:ext cx="39015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9pPr>
          </a:lstStyle>
          <a:p/>
        </p:txBody>
      </p:sp>
      <p:sp>
        <p:nvSpPr>
          <p:cNvPr id="91" name="Google Shape;91;g2ef2767d0a6_0_60"/>
          <p:cNvSpPr txBox="1"/>
          <p:nvPr>
            <p:ph idx="10" type="dt"/>
          </p:nvPr>
        </p:nvSpPr>
        <p:spPr>
          <a:xfrm>
            <a:off x="609600" y="6377940"/>
            <a:ext cx="28041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9pPr>
          </a:lstStyle>
          <a:p/>
        </p:txBody>
      </p:sp>
      <p:sp>
        <p:nvSpPr>
          <p:cNvPr id="92" name="Google Shape;92;g2ef2767d0a6_0_60"/>
          <p:cNvSpPr txBox="1"/>
          <p:nvPr>
            <p:ph idx="12" type="sldNum"/>
          </p:nvPr>
        </p:nvSpPr>
        <p:spPr>
          <a:xfrm>
            <a:off x="8778241" y="6377940"/>
            <a:ext cx="2804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ef2767d0a6_0_66"/>
          <p:cNvSpPr txBox="1"/>
          <p:nvPr>
            <p:ph idx="11" type="ftr"/>
          </p:nvPr>
        </p:nvSpPr>
        <p:spPr>
          <a:xfrm>
            <a:off x="4145280" y="6377940"/>
            <a:ext cx="39015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9pPr>
          </a:lstStyle>
          <a:p/>
        </p:txBody>
      </p:sp>
      <p:sp>
        <p:nvSpPr>
          <p:cNvPr id="95" name="Google Shape;95;g2ef2767d0a6_0_66"/>
          <p:cNvSpPr txBox="1"/>
          <p:nvPr>
            <p:ph idx="10" type="dt"/>
          </p:nvPr>
        </p:nvSpPr>
        <p:spPr>
          <a:xfrm>
            <a:off x="609600" y="6377940"/>
            <a:ext cx="28041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9pPr>
          </a:lstStyle>
          <a:p/>
        </p:txBody>
      </p:sp>
      <p:sp>
        <p:nvSpPr>
          <p:cNvPr id="96" name="Google Shape;96;g2ef2767d0a6_0_66"/>
          <p:cNvSpPr txBox="1"/>
          <p:nvPr>
            <p:ph idx="12" type="sldNum"/>
          </p:nvPr>
        </p:nvSpPr>
        <p:spPr>
          <a:xfrm>
            <a:off x="8778241" y="6377940"/>
            <a:ext cx="2804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ef2767d0a6_0_70"/>
          <p:cNvSpPr txBox="1"/>
          <p:nvPr>
            <p:ph type="title"/>
          </p:nvPr>
        </p:nvSpPr>
        <p:spPr>
          <a:xfrm>
            <a:off x="915382" y="96498"/>
            <a:ext cx="10361100" cy="15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1" i="0" sz="3100">
                <a:solidFill>
                  <a:srgbClr val="012456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9pPr>
          </a:lstStyle>
          <a:p/>
        </p:txBody>
      </p:sp>
      <p:sp>
        <p:nvSpPr>
          <p:cNvPr id="99" name="Google Shape;99;g2ef2767d0a6_0_70"/>
          <p:cNvSpPr txBox="1"/>
          <p:nvPr>
            <p:ph idx="11" type="ftr"/>
          </p:nvPr>
        </p:nvSpPr>
        <p:spPr>
          <a:xfrm>
            <a:off x="4145280" y="6377940"/>
            <a:ext cx="39015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9pPr>
          </a:lstStyle>
          <a:p/>
        </p:txBody>
      </p:sp>
      <p:sp>
        <p:nvSpPr>
          <p:cNvPr id="100" name="Google Shape;100;g2ef2767d0a6_0_70"/>
          <p:cNvSpPr txBox="1"/>
          <p:nvPr>
            <p:ph idx="10" type="dt"/>
          </p:nvPr>
        </p:nvSpPr>
        <p:spPr>
          <a:xfrm>
            <a:off x="609600" y="6377940"/>
            <a:ext cx="28041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9pPr>
          </a:lstStyle>
          <a:p/>
        </p:txBody>
      </p:sp>
      <p:sp>
        <p:nvSpPr>
          <p:cNvPr id="101" name="Google Shape;101;g2ef2767d0a6_0_70"/>
          <p:cNvSpPr txBox="1"/>
          <p:nvPr>
            <p:ph idx="12" type="sldNum"/>
          </p:nvPr>
        </p:nvSpPr>
        <p:spPr>
          <a:xfrm>
            <a:off x="8778241" y="6377940"/>
            <a:ext cx="2804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ef2767d0a6_0_75"/>
          <p:cNvSpPr txBox="1"/>
          <p:nvPr>
            <p:ph type="ctrTitle"/>
          </p:nvPr>
        </p:nvSpPr>
        <p:spPr>
          <a:xfrm>
            <a:off x="914400" y="2125980"/>
            <a:ext cx="10363200" cy="144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9pPr>
          </a:lstStyle>
          <a:p/>
        </p:txBody>
      </p:sp>
      <p:sp>
        <p:nvSpPr>
          <p:cNvPr id="104" name="Google Shape;104;g2ef2767d0a6_0_75"/>
          <p:cNvSpPr txBox="1"/>
          <p:nvPr>
            <p:ph idx="1" type="subTitle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9pPr>
          </a:lstStyle>
          <a:p/>
        </p:txBody>
      </p:sp>
      <p:sp>
        <p:nvSpPr>
          <p:cNvPr id="105" name="Google Shape;105;g2ef2767d0a6_0_75"/>
          <p:cNvSpPr txBox="1"/>
          <p:nvPr>
            <p:ph idx="11" type="ftr"/>
          </p:nvPr>
        </p:nvSpPr>
        <p:spPr>
          <a:xfrm>
            <a:off x="4145280" y="6377940"/>
            <a:ext cx="39015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9pPr>
          </a:lstStyle>
          <a:p/>
        </p:txBody>
      </p:sp>
      <p:sp>
        <p:nvSpPr>
          <p:cNvPr id="106" name="Google Shape;106;g2ef2767d0a6_0_75"/>
          <p:cNvSpPr txBox="1"/>
          <p:nvPr>
            <p:ph idx="10" type="dt"/>
          </p:nvPr>
        </p:nvSpPr>
        <p:spPr>
          <a:xfrm>
            <a:off x="609600" y="6377940"/>
            <a:ext cx="28041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9pPr>
          </a:lstStyle>
          <a:p/>
        </p:txBody>
      </p:sp>
      <p:sp>
        <p:nvSpPr>
          <p:cNvPr id="107" name="Google Shape;107;g2ef2767d0a6_0_75"/>
          <p:cNvSpPr txBox="1"/>
          <p:nvPr>
            <p:ph idx="12" type="sldNum"/>
          </p:nvPr>
        </p:nvSpPr>
        <p:spPr>
          <a:xfrm>
            <a:off x="8778241" y="6377940"/>
            <a:ext cx="2804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ef2767d0a6_0_81"/>
          <p:cNvSpPr txBox="1"/>
          <p:nvPr>
            <p:ph type="title"/>
          </p:nvPr>
        </p:nvSpPr>
        <p:spPr>
          <a:xfrm>
            <a:off x="915382" y="96498"/>
            <a:ext cx="10361100" cy="15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1" i="0" sz="3100">
                <a:solidFill>
                  <a:srgbClr val="012456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9pPr>
          </a:lstStyle>
          <a:p/>
        </p:txBody>
      </p:sp>
      <p:sp>
        <p:nvSpPr>
          <p:cNvPr id="110" name="Google Shape;110;g2ef2767d0a6_0_81"/>
          <p:cNvSpPr txBox="1"/>
          <p:nvPr>
            <p:ph idx="1" type="body"/>
          </p:nvPr>
        </p:nvSpPr>
        <p:spPr>
          <a:xfrm>
            <a:off x="609600" y="1577340"/>
            <a:ext cx="53037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9pPr>
          </a:lstStyle>
          <a:p/>
        </p:txBody>
      </p:sp>
      <p:sp>
        <p:nvSpPr>
          <p:cNvPr id="111" name="Google Shape;111;g2ef2767d0a6_0_81"/>
          <p:cNvSpPr txBox="1"/>
          <p:nvPr>
            <p:ph idx="2" type="body"/>
          </p:nvPr>
        </p:nvSpPr>
        <p:spPr>
          <a:xfrm>
            <a:off x="6278880" y="1577340"/>
            <a:ext cx="53037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9pPr>
          </a:lstStyle>
          <a:p/>
        </p:txBody>
      </p:sp>
      <p:sp>
        <p:nvSpPr>
          <p:cNvPr id="112" name="Google Shape;112;g2ef2767d0a6_0_81"/>
          <p:cNvSpPr txBox="1"/>
          <p:nvPr>
            <p:ph idx="11" type="ftr"/>
          </p:nvPr>
        </p:nvSpPr>
        <p:spPr>
          <a:xfrm>
            <a:off x="4145280" y="6377940"/>
            <a:ext cx="39015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9pPr>
          </a:lstStyle>
          <a:p/>
        </p:txBody>
      </p:sp>
      <p:sp>
        <p:nvSpPr>
          <p:cNvPr id="113" name="Google Shape;113;g2ef2767d0a6_0_81"/>
          <p:cNvSpPr txBox="1"/>
          <p:nvPr>
            <p:ph idx="10" type="dt"/>
          </p:nvPr>
        </p:nvSpPr>
        <p:spPr>
          <a:xfrm>
            <a:off x="609600" y="6377940"/>
            <a:ext cx="28041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/>
            </a:lvl9pPr>
          </a:lstStyle>
          <a:p/>
        </p:txBody>
      </p:sp>
      <p:sp>
        <p:nvSpPr>
          <p:cNvPr id="114" name="Google Shape;114;g2ef2767d0a6_0_81"/>
          <p:cNvSpPr txBox="1"/>
          <p:nvPr>
            <p:ph idx="12" type="sldNum"/>
          </p:nvPr>
        </p:nvSpPr>
        <p:spPr>
          <a:xfrm>
            <a:off x="8778241" y="6377940"/>
            <a:ext cx="2804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0" name="Google Shape;20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8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9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2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2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2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3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3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4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ef2767d0a6_0_53"/>
          <p:cNvSpPr/>
          <p:nvPr/>
        </p:nvSpPr>
        <p:spPr>
          <a:xfrm>
            <a:off x="0" y="0"/>
            <a:ext cx="12207240" cy="6866573"/>
          </a:xfrm>
          <a:custGeom>
            <a:rect b="b" l="l" r="r" t="t"/>
            <a:pathLst>
              <a:path extrusionOk="0" h="10287000" w="18288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0124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g2ef2767d0a6_0_53"/>
          <p:cNvSpPr txBox="1"/>
          <p:nvPr>
            <p:ph type="title"/>
          </p:nvPr>
        </p:nvSpPr>
        <p:spPr>
          <a:xfrm>
            <a:off x="915382" y="96498"/>
            <a:ext cx="10361100" cy="15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1" i="0" sz="3100" u="none" cap="none" strike="noStrike">
                <a:solidFill>
                  <a:srgbClr val="012456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g2ef2767d0a6_0_53"/>
          <p:cNvSpPr txBox="1"/>
          <p:nvPr>
            <p:ph idx="1" type="body"/>
          </p:nvPr>
        </p:nvSpPr>
        <p:spPr>
          <a:xfrm>
            <a:off x="868506" y="2259357"/>
            <a:ext cx="10455000" cy="328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Google Shape;84;g2ef2767d0a6_0_53"/>
          <p:cNvSpPr txBox="1"/>
          <p:nvPr>
            <p:ph idx="11" type="ftr"/>
          </p:nvPr>
        </p:nvSpPr>
        <p:spPr>
          <a:xfrm>
            <a:off x="4145280" y="6377940"/>
            <a:ext cx="39015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5" name="Google Shape;85;g2ef2767d0a6_0_53"/>
          <p:cNvSpPr txBox="1"/>
          <p:nvPr>
            <p:ph idx="10" type="dt"/>
          </p:nvPr>
        </p:nvSpPr>
        <p:spPr>
          <a:xfrm>
            <a:off x="609600" y="6377940"/>
            <a:ext cx="28041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Google Shape;86;g2ef2767d0a6_0_53"/>
          <p:cNvSpPr txBox="1"/>
          <p:nvPr>
            <p:ph idx="12" type="sldNum"/>
          </p:nvPr>
        </p:nvSpPr>
        <p:spPr>
          <a:xfrm>
            <a:off x="8778241" y="6377940"/>
            <a:ext cx="2804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 sz="9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secretariadegovernanca.ufc.br/pt/integridade/campanhas/integridade-somos-todos-nos-2025/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secretariadegovernanca.ufc.br/pt/" TargetMode="External"/><Relationship Id="rId4" Type="http://schemas.openxmlformats.org/officeDocument/2006/relationships/hyperlink" Target="mailto:secgov@ufc.br" TargetMode="External"/></Relationships>
</file>

<file path=ppt/slides/_rels/slide2.xml.rels><?xml version="1.0" encoding="UTF-8" standalone="yes"?><Relationships xmlns="http://schemas.openxmlformats.org/package/2006/relationships"><Relationship Id="rId11" Type="http://schemas.openxmlformats.org/officeDocument/2006/relationships/hyperlink" Target="https://www.ufc.br/images/_files/a_universidade/consuni/resolucao_consuni_2017/resolucao01_consuni_2017.pdf" TargetMode="External"/><Relationship Id="rId10" Type="http://schemas.openxmlformats.org/officeDocument/2006/relationships/hyperlink" Target="https://www.ufc.br/images/_files/a_universidade/consuni/resolucao_consuni_2017/resolucao01_consuni_2017.pdf" TargetMode="External"/><Relationship Id="rId13" Type="http://schemas.openxmlformats.org/officeDocument/2006/relationships/hyperlink" Target="https://portfoliodeprocessos.ufc.br/" TargetMode="External"/><Relationship Id="rId12" Type="http://schemas.openxmlformats.org/officeDocument/2006/relationships/hyperlink" Target="https://www.ufc.br/images/_files/a_universidade/consuni/resolucao_consuni_2017/resolucao01_consuni_2017.pdf" TargetMode="External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repositorio.ufc.br/bitstream/riufc/15814/1/2015_dis_mgcsantiago.pdf" TargetMode="External"/><Relationship Id="rId4" Type="http://schemas.openxmlformats.org/officeDocument/2006/relationships/hyperlink" Target="https://repositorio.ufc.br/bitstream/riufc/15814/1/2015_dis_mgcsantiago.pdf" TargetMode="External"/><Relationship Id="rId9" Type="http://schemas.openxmlformats.org/officeDocument/2006/relationships/hyperlink" Target="https://www.ufc.br/images/_files/a_universidade/consuni/resolucao_consuni_2017/resolucao01_consuni_2017.pdf" TargetMode="External"/><Relationship Id="rId15" Type="http://schemas.openxmlformats.org/officeDocument/2006/relationships/hyperlink" Target="https://www.ufc.br/images/_files/a_universidade/consuni/resolucao_consuni_2017/resolucao01_consuni_2017.pdf" TargetMode="External"/><Relationship Id="rId14" Type="http://schemas.openxmlformats.org/officeDocument/2006/relationships/hyperlink" Target="https://www.ufc.br/images/_files/a_universidade/consuni/resolucao_consuni_2017/resolucao01_consuni_2017.pdf" TargetMode="External"/><Relationship Id="rId16" Type="http://schemas.openxmlformats.org/officeDocument/2006/relationships/hyperlink" Target="https://www.ufc.br/images/_files/a_universidade/consuni/resolucao_consuni_2017/resolucao01_consuni_2017.pdf" TargetMode="External"/><Relationship Id="rId5" Type="http://schemas.openxmlformats.org/officeDocument/2006/relationships/hyperlink" Target="https://www.ufc.br/images/_files/a_universidade/consuni/resolucao_consuni_2017/resolucao01_consuni_2017.pdf" TargetMode="External"/><Relationship Id="rId6" Type="http://schemas.openxmlformats.org/officeDocument/2006/relationships/hyperlink" Target="https://www.ufc.br/images/_files/a_universidade/consuni/resolucao_consuni_2017/resolucao01_consuni_2017.pdf" TargetMode="External"/><Relationship Id="rId7" Type="http://schemas.openxmlformats.org/officeDocument/2006/relationships/hyperlink" Target="https://www.ufc.br/images/_files/a_universidade/consuni/resolucao_consuni_2017/resolucao01_consuni_2017.pdf" TargetMode="External"/><Relationship Id="rId8" Type="http://schemas.openxmlformats.org/officeDocument/2006/relationships/hyperlink" Target="https://www.ufc.br/images/_files/a_universidade/consuni/resolucao_consuni_2017/resolucao01_consuni_2017.pdf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secretariadegovernanca.ufc.br/wp-content/uploads/2020/01/res.-15-consuni-de-29.07.2019-dispoe-sobre-politica-de-gestao-de-riscos.pdf" TargetMode="External"/><Relationship Id="rId4" Type="http://schemas.openxmlformats.org/officeDocument/2006/relationships/hyperlink" Target="https://secretariadegovernanca.ufc.br/wp-content/uploads/2020/01/res.-15-consuni-de-29.07.2019-dispoe-sobre-politica-de-gestao-de-riscos.pdf" TargetMode="External"/><Relationship Id="rId5" Type="http://schemas.openxmlformats.org/officeDocument/2006/relationships/hyperlink" Target="https://secretariadegovernanca.ufc.br/wp-content/uploads/2023/02/plano-de-integridade-ufc-versao-final.pdf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080b4f5826_0_71"/>
          <p:cNvSpPr/>
          <p:nvPr/>
        </p:nvSpPr>
        <p:spPr>
          <a:xfrm flipH="1">
            <a:off x="-4" y="-1"/>
            <a:ext cx="12192000" cy="15906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rgbClr val="2F5496"/>
              </a:gs>
            </a:gsLst>
            <a:lin ang="8400134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</a:pPr>
            <a:r>
              <a:rPr b="1" i="0" lang="pt-BR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UNIVERSIDADE FEDERAL DO CEARÁ(UFC)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g1080b4f5826_0_71"/>
          <p:cNvSpPr txBox="1"/>
          <p:nvPr/>
        </p:nvSpPr>
        <p:spPr>
          <a:xfrm>
            <a:off x="-7" y="6339834"/>
            <a:ext cx="121920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400" u="none" cap="none" strike="noStrike">
              <a:solidFill>
                <a:srgbClr val="31538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g1080b4f5826_0_71"/>
          <p:cNvSpPr txBox="1"/>
          <p:nvPr/>
        </p:nvSpPr>
        <p:spPr>
          <a:xfrm>
            <a:off x="42475" y="2116025"/>
            <a:ext cx="12192000" cy="3110400"/>
          </a:xfrm>
          <a:prstGeom prst="rect">
            <a:avLst/>
          </a:prstGeom>
          <a:solidFill>
            <a:srgbClr val="0B5394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b="1" lang="pt-BR" sz="3600">
                <a:solidFill>
                  <a:srgbClr val="FFFFFF"/>
                </a:solidFill>
              </a:rPr>
              <a:t>Vice-Reitoria da UFC</a:t>
            </a:r>
            <a:endParaRPr b="1" sz="3600">
              <a:solidFill>
                <a:srgbClr val="FFFFFF"/>
              </a:solidFill>
            </a:endParaRPr>
          </a:p>
          <a:p>
            <a:pPr indent="0" lvl="0" marL="0" marR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t/>
            </a:r>
            <a:endParaRPr b="1" sz="3600">
              <a:solidFill>
                <a:srgbClr val="FFFFFF"/>
              </a:solidFill>
            </a:endParaRPr>
          </a:p>
          <a:p>
            <a:pPr indent="0" lvl="0" marL="0" marR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b="1" i="0" lang="pt-BR" sz="3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Secretaria de Governança</a:t>
            </a:r>
            <a:endParaRPr b="1" i="0" sz="36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t/>
            </a:r>
            <a:endParaRPr b="1" i="0" sz="36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b="1" lang="pt-BR" sz="3600">
                <a:solidFill>
                  <a:srgbClr val="FFFFFF"/>
                </a:solidFill>
              </a:rPr>
              <a:t>Integridade 360o</a:t>
            </a:r>
            <a:endParaRPr b="1" i="0" sz="5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3a368c597ed_0_0"/>
          <p:cNvSpPr/>
          <p:nvPr/>
        </p:nvSpPr>
        <p:spPr>
          <a:xfrm>
            <a:off x="0" y="0"/>
            <a:ext cx="12207240" cy="7329488"/>
          </a:xfrm>
          <a:custGeom>
            <a:rect b="b" l="l" r="r" t="t"/>
            <a:pathLst>
              <a:path extrusionOk="0" h="10287000" w="18288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94AAB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3" name="Google Shape;213;g3a368c597ed_0_0"/>
          <p:cNvGrpSpPr/>
          <p:nvPr/>
        </p:nvGrpSpPr>
        <p:grpSpPr>
          <a:xfrm>
            <a:off x="1148" y="0"/>
            <a:ext cx="2895321" cy="2899978"/>
            <a:chOff x="1722" y="0"/>
            <a:chExt cx="4342765" cy="4349750"/>
          </a:xfrm>
        </p:grpSpPr>
        <p:sp>
          <p:nvSpPr>
            <p:cNvPr id="214" name="Google Shape;214;g3a368c597ed_0_0"/>
            <p:cNvSpPr/>
            <p:nvPr/>
          </p:nvSpPr>
          <p:spPr>
            <a:xfrm>
              <a:off x="1722" y="0"/>
              <a:ext cx="4342765" cy="4349750"/>
            </a:xfrm>
            <a:custGeom>
              <a:rect b="b" l="l" r="r" t="t"/>
              <a:pathLst>
                <a:path extrusionOk="0" h="4349750" w="4342765">
                  <a:moveTo>
                    <a:pt x="0" y="4349693"/>
                  </a:moveTo>
                  <a:lnTo>
                    <a:pt x="0" y="0"/>
                  </a:lnTo>
                  <a:lnTo>
                    <a:pt x="4342728" y="0"/>
                  </a:lnTo>
                  <a:lnTo>
                    <a:pt x="0" y="4349693"/>
                  </a:lnTo>
                  <a:close/>
                </a:path>
              </a:pathLst>
            </a:custGeom>
            <a:solidFill>
              <a:srgbClr val="01245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g3a368c597ed_0_0"/>
            <p:cNvSpPr/>
            <p:nvPr/>
          </p:nvSpPr>
          <p:spPr>
            <a:xfrm>
              <a:off x="806208" y="884097"/>
              <a:ext cx="1009650" cy="762000"/>
            </a:xfrm>
            <a:custGeom>
              <a:rect b="b" l="l" r="r" t="t"/>
              <a:pathLst>
                <a:path extrusionOk="0" h="762000" w="1009650">
                  <a:moveTo>
                    <a:pt x="474459" y="537806"/>
                  </a:moveTo>
                  <a:lnTo>
                    <a:pt x="468833" y="489280"/>
                  </a:lnTo>
                  <a:lnTo>
                    <a:pt x="452780" y="444728"/>
                  </a:lnTo>
                  <a:lnTo>
                    <a:pt x="427609" y="405434"/>
                  </a:lnTo>
                  <a:lnTo>
                    <a:pt x="394601" y="372643"/>
                  </a:lnTo>
                  <a:lnTo>
                    <a:pt x="355015" y="347662"/>
                  </a:lnTo>
                  <a:lnTo>
                    <a:pt x="310146" y="331724"/>
                  </a:lnTo>
                  <a:lnTo>
                    <a:pt x="261277" y="326136"/>
                  </a:lnTo>
                  <a:lnTo>
                    <a:pt x="226237" y="329018"/>
                  </a:lnTo>
                  <a:lnTo>
                    <a:pt x="193065" y="337324"/>
                  </a:lnTo>
                  <a:lnTo>
                    <a:pt x="162191" y="350570"/>
                  </a:lnTo>
                  <a:lnTo>
                    <a:pt x="134048" y="368261"/>
                  </a:lnTo>
                  <a:lnTo>
                    <a:pt x="138252" y="331635"/>
                  </a:lnTo>
                  <a:lnTo>
                    <a:pt x="164922" y="258381"/>
                  </a:lnTo>
                  <a:lnTo>
                    <a:pt x="187413" y="221754"/>
                  </a:lnTo>
                  <a:lnTo>
                    <a:pt x="216027" y="185127"/>
                  </a:lnTo>
                  <a:lnTo>
                    <a:pt x="250748" y="148488"/>
                  </a:lnTo>
                  <a:lnTo>
                    <a:pt x="291617" y="111848"/>
                  </a:lnTo>
                  <a:lnTo>
                    <a:pt x="338620" y="75222"/>
                  </a:lnTo>
                  <a:lnTo>
                    <a:pt x="391795" y="38582"/>
                  </a:lnTo>
                  <a:lnTo>
                    <a:pt x="366750" y="0"/>
                  </a:lnTo>
                  <a:lnTo>
                    <a:pt x="312496" y="35064"/>
                  </a:lnTo>
                  <a:lnTo>
                    <a:pt x="262585" y="70662"/>
                  </a:lnTo>
                  <a:lnTo>
                    <a:pt x="217017" y="106781"/>
                  </a:lnTo>
                  <a:lnTo>
                    <a:pt x="175793" y="143421"/>
                  </a:lnTo>
                  <a:lnTo>
                    <a:pt x="138899" y="180581"/>
                  </a:lnTo>
                  <a:lnTo>
                    <a:pt x="106349" y="218262"/>
                  </a:lnTo>
                  <a:lnTo>
                    <a:pt x="78130" y="256463"/>
                  </a:lnTo>
                  <a:lnTo>
                    <a:pt x="54254" y="295186"/>
                  </a:lnTo>
                  <a:lnTo>
                    <a:pt x="34734" y="334429"/>
                  </a:lnTo>
                  <a:lnTo>
                    <a:pt x="19532" y="374205"/>
                  </a:lnTo>
                  <a:lnTo>
                    <a:pt x="8686" y="414489"/>
                  </a:lnTo>
                  <a:lnTo>
                    <a:pt x="2171" y="455307"/>
                  </a:lnTo>
                  <a:lnTo>
                    <a:pt x="0" y="496633"/>
                  </a:lnTo>
                  <a:lnTo>
                    <a:pt x="4254" y="555358"/>
                  </a:lnTo>
                  <a:lnTo>
                    <a:pt x="17018" y="607352"/>
                  </a:lnTo>
                  <a:lnTo>
                    <a:pt x="38290" y="652602"/>
                  </a:lnTo>
                  <a:lnTo>
                    <a:pt x="68072" y="691121"/>
                  </a:lnTo>
                  <a:lnTo>
                    <a:pt x="104355" y="721918"/>
                  </a:lnTo>
                  <a:lnTo>
                    <a:pt x="145173" y="743902"/>
                  </a:lnTo>
                  <a:lnTo>
                    <a:pt x="190500" y="757085"/>
                  </a:lnTo>
                  <a:lnTo>
                    <a:pt x="240334" y="761479"/>
                  </a:lnTo>
                  <a:lnTo>
                    <a:pt x="289928" y="757948"/>
                  </a:lnTo>
                  <a:lnTo>
                    <a:pt x="334467" y="747344"/>
                  </a:lnTo>
                  <a:lnTo>
                    <a:pt x="373964" y="729678"/>
                  </a:lnTo>
                  <a:lnTo>
                    <a:pt x="408444" y="704926"/>
                  </a:lnTo>
                  <a:lnTo>
                    <a:pt x="436397" y="675195"/>
                  </a:lnTo>
                  <a:lnTo>
                    <a:pt x="456361" y="642518"/>
                  </a:lnTo>
                  <a:lnTo>
                    <a:pt x="472351" y="567778"/>
                  </a:lnTo>
                  <a:lnTo>
                    <a:pt x="472236" y="566686"/>
                  </a:lnTo>
                  <a:lnTo>
                    <a:pt x="473837" y="552411"/>
                  </a:lnTo>
                  <a:lnTo>
                    <a:pt x="474294" y="545160"/>
                  </a:lnTo>
                  <a:lnTo>
                    <a:pt x="474459" y="537806"/>
                  </a:lnTo>
                  <a:close/>
                </a:path>
                <a:path extrusionOk="0" h="762000" w="1009650">
                  <a:moveTo>
                    <a:pt x="1009650" y="537819"/>
                  </a:moveTo>
                  <a:lnTo>
                    <a:pt x="1004023" y="489292"/>
                  </a:lnTo>
                  <a:lnTo>
                    <a:pt x="987983" y="444741"/>
                  </a:lnTo>
                  <a:lnTo>
                    <a:pt x="962812" y="405434"/>
                  </a:lnTo>
                  <a:lnTo>
                    <a:pt x="929805" y="372643"/>
                  </a:lnTo>
                  <a:lnTo>
                    <a:pt x="890219" y="347637"/>
                  </a:lnTo>
                  <a:lnTo>
                    <a:pt x="845362" y="331711"/>
                  </a:lnTo>
                  <a:lnTo>
                    <a:pt x="796493" y="326110"/>
                  </a:lnTo>
                  <a:lnTo>
                    <a:pt x="757059" y="329755"/>
                  </a:lnTo>
                  <a:lnTo>
                    <a:pt x="720077" y="340233"/>
                  </a:lnTo>
                  <a:lnTo>
                    <a:pt x="686155" y="356857"/>
                  </a:lnTo>
                  <a:lnTo>
                    <a:pt x="655929" y="378955"/>
                  </a:lnTo>
                  <a:lnTo>
                    <a:pt x="655929" y="377647"/>
                  </a:lnTo>
                  <a:lnTo>
                    <a:pt x="655726" y="376555"/>
                  </a:lnTo>
                  <a:lnTo>
                    <a:pt x="655726" y="375208"/>
                  </a:lnTo>
                  <a:lnTo>
                    <a:pt x="668477" y="300405"/>
                  </a:lnTo>
                  <a:lnTo>
                    <a:pt x="684428" y="263004"/>
                  </a:lnTo>
                  <a:lnTo>
                    <a:pt x="706755" y="225602"/>
                  </a:lnTo>
                  <a:lnTo>
                    <a:pt x="735469" y="188188"/>
                  </a:lnTo>
                  <a:lnTo>
                    <a:pt x="770559" y="150774"/>
                  </a:lnTo>
                  <a:lnTo>
                    <a:pt x="812038" y="113372"/>
                  </a:lnTo>
                  <a:lnTo>
                    <a:pt x="859891" y="75958"/>
                  </a:lnTo>
                  <a:lnTo>
                    <a:pt x="914133" y="38557"/>
                  </a:lnTo>
                  <a:lnTo>
                    <a:pt x="889114" y="0"/>
                  </a:lnTo>
                  <a:lnTo>
                    <a:pt x="834859" y="35064"/>
                  </a:lnTo>
                  <a:lnTo>
                    <a:pt x="784936" y="70662"/>
                  </a:lnTo>
                  <a:lnTo>
                    <a:pt x="739368" y="106781"/>
                  </a:lnTo>
                  <a:lnTo>
                    <a:pt x="698131" y="143421"/>
                  </a:lnTo>
                  <a:lnTo>
                    <a:pt x="661238" y="180581"/>
                  </a:lnTo>
                  <a:lnTo>
                    <a:pt x="628675" y="218262"/>
                  </a:lnTo>
                  <a:lnTo>
                    <a:pt x="600468" y="256463"/>
                  </a:lnTo>
                  <a:lnTo>
                    <a:pt x="576592" y="295198"/>
                  </a:lnTo>
                  <a:lnTo>
                    <a:pt x="557060" y="334454"/>
                  </a:lnTo>
                  <a:lnTo>
                    <a:pt x="541870" y="374218"/>
                  </a:lnTo>
                  <a:lnTo>
                    <a:pt x="531012" y="414515"/>
                  </a:lnTo>
                  <a:lnTo>
                    <a:pt x="524510" y="455333"/>
                  </a:lnTo>
                  <a:lnTo>
                    <a:pt x="522338" y="496671"/>
                  </a:lnTo>
                  <a:lnTo>
                    <a:pt x="526592" y="555396"/>
                  </a:lnTo>
                  <a:lnTo>
                    <a:pt x="539356" y="607377"/>
                  </a:lnTo>
                  <a:lnTo>
                    <a:pt x="560628" y="652640"/>
                  </a:lnTo>
                  <a:lnTo>
                    <a:pt x="590423" y="691146"/>
                  </a:lnTo>
                  <a:lnTo>
                    <a:pt x="626706" y="721956"/>
                  </a:lnTo>
                  <a:lnTo>
                    <a:pt x="667512" y="743940"/>
                  </a:lnTo>
                  <a:lnTo>
                    <a:pt x="712825" y="757135"/>
                  </a:lnTo>
                  <a:lnTo>
                    <a:pt x="762660" y="761530"/>
                  </a:lnTo>
                  <a:lnTo>
                    <a:pt x="812241" y="757999"/>
                  </a:lnTo>
                  <a:lnTo>
                    <a:pt x="856792" y="747382"/>
                  </a:lnTo>
                  <a:lnTo>
                    <a:pt x="896302" y="729703"/>
                  </a:lnTo>
                  <a:lnTo>
                    <a:pt x="930770" y="704938"/>
                  </a:lnTo>
                  <a:lnTo>
                    <a:pt x="941476" y="693762"/>
                  </a:lnTo>
                  <a:lnTo>
                    <a:pt x="953312" y="680796"/>
                  </a:lnTo>
                  <a:lnTo>
                    <a:pt x="980313" y="644880"/>
                  </a:lnTo>
                  <a:lnTo>
                    <a:pt x="1006182" y="575983"/>
                  </a:lnTo>
                  <a:lnTo>
                    <a:pt x="1009650" y="537819"/>
                  </a:lnTo>
                  <a:close/>
                </a:path>
              </a:pathLst>
            </a:custGeom>
            <a:solidFill>
              <a:srgbClr val="94AABE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6" name="Google Shape;216;g3a368c597ed_0_0"/>
          <p:cNvSpPr txBox="1"/>
          <p:nvPr/>
        </p:nvSpPr>
        <p:spPr>
          <a:xfrm>
            <a:off x="1442550" y="1235175"/>
            <a:ext cx="9898500" cy="5923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3025">
            <a:spAutoFit/>
          </a:bodyPr>
          <a:lstStyle/>
          <a:p>
            <a:pPr indent="0" lvl="0" marL="0" rtl="0" algn="just">
              <a:lnSpc>
                <a:spcPct val="1087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b="1" lang="pt-BR" sz="3600">
                <a:solidFill>
                  <a:srgbClr val="0000FF"/>
                </a:solidFill>
              </a:rPr>
              <a:t>Uso da IA na Secretaria de Governança</a:t>
            </a:r>
            <a:endParaRPr b="1" i="0" sz="3600" u="none" cap="none" strike="noStrike">
              <a:solidFill>
                <a:srgbClr val="0000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736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t/>
            </a:r>
            <a:endParaRPr b="0" i="0" sz="3300" u="none" cap="none" strike="noStrike">
              <a:solidFill>
                <a:srgbClr val="012456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just">
              <a:lnSpc>
                <a:spcPct val="1087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400">
                <a:solidFill>
                  <a:srgbClr val="012456"/>
                </a:solidFill>
              </a:rPr>
              <a:t>Já usamos a IA nos procedimentos realizados pela Governança.</a:t>
            </a:r>
            <a:endParaRPr b="1" sz="2400">
              <a:solidFill>
                <a:srgbClr val="012456"/>
              </a:solidFill>
            </a:endParaRPr>
          </a:p>
          <a:p>
            <a:pPr indent="0" lvl="0" marL="0" rtl="0" algn="just">
              <a:lnSpc>
                <a:spcPct val="1087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rgbClr val="012456"/>
              </a:solidFill>
            </a:endParaRPr>
          </a:p>
          <a:p>
            <a:pPr indent="0" lvl="0" marL="0" rtl="0" algn="just">
              <a:lnSpc>
                <a:spcPct val="1087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400">
                <a:solidFill>
                  <a:srgbClr val="012456"/>
                </a:solidFill>
              </a:rPr>
              <a:t>Exemplos.</a:t>
            </a:r>
            <a:endParaRPr b="1" sz="2400">
              <a:solidFill>
                <a:srgbClr val="012456"/>
              </a:solidFill>
            </a:endParaRPr>
          </a:p>
          <a:p>
            <a:pPr indent="0" lvl="0" marL="0" rtl="0" algn="just">
              <a:lnSpc>
                <a:spcPct val="1087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rgbClr val="012456"/>
              </a:solidFill>
            </a:endParaRPr>
          </a:p>
          <a:p>
            <a:pPr indent="0" lvl="0" marL="0" rtl="0" algn="just">
              <a:lnSpc>
                <a:spcPct val="1087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400">
                <a:solidFill>
                  <a:srgbClr val="012456"/>
                </a:solidFill>
              </a:rPr>
              <a:t>1. Mapeamento de processos;</a:t>
            </a:r>
            <a:endParaRPr b="1" sz="2400">
              <a:solidFill>
                <a:srgbClr val="012456"/>
              </a:solidFill>
            </a:endParaRPr>
          </a:p>
          <a:p>
            <a:pPr indent="0" lvl="0" marL="0" rtl="0" algn="just">
              <a:lnSpc>
                <a:spcPct val="1087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400">
                <a:solidFill>
                  <a:srgbClr val="012456"/>
                </a:solidFill>
              </a:rPr>
              <a:t>2. Gerenciamento de Riscos ;</a:t>
            </a:r>
            <a:endParaRPr b="1" sz="2400">
              <a:solidFill>
                <a:srgbClr val="012456"/>
              </a:solidFill>
            </a:endParaRPr>
          </a:p>
          <a:p>
            <a:pPr indent="0" lvl="0" marL="0" rtl="0" algn="just">
              <a:lnSpc>
                <a:spcPct val="1087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400">
                <a:solidFill>
                  <a:srgbClr val="012456"/>
                </a:solidFill>
              </a:rPr>
              <a:t>3. Elaboração de relatórios;</a:t>
            </a:r>
            <a:endParaRPr b="1" sz="2400">
              <a:solidFill>
                <a:srgbClr val="012456"/>
              </a:solidFill>
            </a:endParaRPr>
          </a:p>
          <a:p>
            <a:pPr indent="0" lvl="0" marL="0" rtl="0" algn="just">
              <a:lnSpc>
                <a:spcPct val="1087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400">
                <a:solidFill>
                  <a:srgbClr val="012456"/>
                </a:solidFill>
              </a:rPr>
              <a:t>4. Análise de conformidade de documentos, especialmente normativos.</a:t>
            </a:r>
            <a:endParaRPr b="1" sz="2400">
              <a:solidFill>
                <a:srgbClr val="012456"/>
              </a:solidFill>
            </a:endParaRPr>
          </a:p>
          <a:p>
            <a:pPr indent="0" lvl="0" marL="0" marR="0" rtl="0" algn="just">
              <a:lnSpc>
                <a:spcPct val="1087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t/>
            </a:r>
            <a:endParaRPr b="1" sz="3300">
              <a:solidFill>
                <a:srgbClr val="012456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3a368c597ed_0_9"/>
          <p:cNvSpPr/>
          <p:nvPr/>
        </p:nvSpPr>
        <p:spPr>
          <a:xfrm>
            <a:off x="0" y="0"/>
            <a:ext cx="12207240" cy="7329488"/>
          </a:xfrm>
          <a:custGeom>
            <a:rect b="b" l="l" r="r" t="t"/>
            <a:pathLst>
              <a:path extrusionOk="0" h="10287000" w="18288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94AAB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22" name="Google Shape;222;g3a368c597ed_0_9"/>
          <p:cNvGrpSpPr/>
          <p:nvPr/>
        </p:nvGrpSpPr>
        <p:grpSpPr>
          <a:xfrm>
            <a:off x="1148" y="0"/>
            <a:ext cx="2895321" cy="2899978"/>
            <a:chOff x="1722" y="0"/>
            <a:chExt cx="4342765" cy="4349750"/>
          </a:xfrm>
        </p:grpSpPr>
        <p:sp>
          <p:nvSpPr>
            <p:cNvPr id="223" name="Google Shape;223;g3a368c597ed_0_9"/>
            <p:cNvSpPr/>
            <p:nvPr/>
          </p:nvSpPr>
          <p:spPr>
            <a:xfrm>
              <a:off x="1722" y="0"/>
              <a:ext cx="4342765" cy="4349750"/>
            </a:xfrm>
            <a:custGeom>
              <a:rect b="b" l="l" r="r" t="t"/>
              <a:pathLst>
                <a:path extrusionOk="0" h="4349750" w="4342765">
                  <a:moveTo>
                    <a:pt x="0" y="4349693"/>
                  </a:moveTo>
                  <a:lnTo>
                    <a:pt x="0" y="0"/>
                  </a:lnTo>
                  <a:lnTo>
                    <a:pt x="4342728" y="0"/>
                  </a:lnTo>
                  <a:lnTo>
                    <a:pt x="0" y="4349693"/>
                  </a:lnTo>
                  <a:close/>
                </a:path>
              </a:pathLst>
            </a:custGeom>
            <a:solidFill>
              <a:srgbClr val="01245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g3a368c597ed_0_9"/>
            <p:cNvSpPr/>
            <p:nvPr/>
          </p:nvSpPr>
          <p:spPr>
            <a:xfrm>
              <a:off x="806208" y="884097"/>
              <a:ext cx="1009650" cy="762000"/>
            </a:xfrm>
            <a:custGeom>
              <a:rect b="b" l="l" r="r" t="t"/>
              <a:pathLst>
                <a:path extrusionOk="0" h="762000" w="1009650">
                  <a:moveTo>
                    <a:pt x="474459" y="537806"/>
                  </a:moveTo>
                  <a:lnTo>
                    <a:pt x="468833" y="489280"/>
                  </a:lnTo>
                  <a:lnTo>
                    <a:pt x="452780" y="444728"/>
                  </a:lnTo>
                  <a:lnTo>
                    <a:pt x="427609" y="405434"/>
                  </a:lnTo>
                  <a:lnTo>
                    <a:pt x="394601" y="372643"/>
                  </a:lnTo>
                  <a:lnTo>
                    <a:pt x="355015" y="347662"/>
                  </a:lnTo>
                  <a:lnTo>
                    <a:pt x="310146" y="331724"/>
                  </a:lnTo>
                  <a:lnTo>
                    <a:pt x="261277" y="326136"/>
                  </a:lnTo>
                  <a:lnTo>
                    <a:pt x="226237" y="329018"/>
                  </a:lnTo>
                  <a:lnTo>
                    <a:pt x="193065" y="337324"/>
                  </a:lnTo>
                  <a:lnTo>
                    <a:pt x="162191" y="350570"/>
                  </a:lnTo>
                  <a:lnTo>
                    <a:pt x="134048" y="368261"/>
                  </a:lnTo>
                  <a:lnTo>
                    <a:pt x="138252" y="331635"/>
                  </a:lnTo>
                  <a:lnTo>
                    <a:pt x="164922" y="258381"/>
                  </a:lnTo>
                  <a:lnTo>
                    <a:pt x="187413" y="221754"/>
                  </a:lnTo>
                  <a:lnTo>
                    <a:pt x="216027" y="185127"/>
                  </a:lnTo>
                  <a:lnTo>
                    <a:pt x="250748" y="148488"/>
                  </a:lnTo>
                  <a:lnTo>
                    <a:pt x="291617" y="111848"/>
                  </a:lnTo>
                  <a:lnTo>
                    <a:pt x="338620" y="75222"/>
                  </a:lnTo>
                  <a:lnTo>
                    <a:pt x="391795" y="38582"/>
                  </a:lnTo>
                  <a:lnTo>
                    <a:pt x="366750" y="0"/>
                  </a:lnTo>
                  <a:lnTo>
                    <a:pt x="312496" y="35064"/>
                  </a:lnTo>
                  <a:lnTo>
                    <a:pt x="262585" y="70662"/>
                  </a:lnTo>
                  <a:lnTo>
                    <a:pt x="217017" y="106781"/>
                  </a:lnTo>
                  <a:lnTo>
                    <a:pt x="175793" y="143421"/>
                  </a:lnTo>
                  <a:lnTo>
                    <a:pt x="138899" y="180581"/>
                  </a:lnTo>
                  <a:lnTo>
                    <a:pt x="106349" y="218262"/>
                  </a:lnTo>
                  <a:lnTo>
                    <a:pt x="78130" y="256463"/>
                  </a:lnTo>
                  <a:lnTo>
                    <a:pt x="54254" y="295186"/>
                  </a:lnTo>
                  <a:lnTo>
                    <a:pt x="34734" y="334429"/>
                  </a:lnTo>
                  <a:lnTo>
                    <a:pt x="19532" y="374205"/>
                  </a:lnTo>
                  <a:lnTo>
                    <a:pt x="8686" y="414489"/>
                  </a:lnTo>
                  <a:lnTo>
                    <a:pt x="2171" y="455307"/>
                  </a:lnTo>
                  <a:lnTo>
                    <a:pt x="0" y="496633"/>
                  </a:lnTo>
                  <a:lnTo>
                    <a:pt x="4254" y="555358"/>
                  </a:lnTo>
                  <a:lnTo>
                    <a:pt x="17018" y="607352"/>
                  </a:lnTo>
                  <a:lnTo>
                    <a:pt x="38290" y="652602"/>
                  </a:lnTo>
                  <a:lnTo>
                    <a:pt x="68072" y="691121"/>
                  </a:lnTo>
                  <a:lnTo>
                    <a:pt x="104355" y="721918"/>
                  </a:lnTo>
                  <a:lnTo>
                    <a:pt x="145173" y="743902"/>
                  </a:lnTo>
                  <a:lnTo>
                    <a:pt x="190500" y="757085"/>
                  </a:lnTo>
                  <a:lnTo>
                    <a:pt x="240334" y="761479"/>
                  </a:lnTo>
                  <a:lnTo>
                    <a:pt x="289928" y="757948"/>
                  </a:lnTo>
                  <a:lnTo>
                    <a:pt x="334467" y="747344"/>
                  </a:lnTo>
                  <a:lnTo>
                    <a:pt x="373964" y="729678"/>
                  </a:lnTo>
                  <a:lnTo>
                    <a:pt x="408444" y="704926"/>
                  </a:lnTo>
                  <a:lnTo>
                    <a:pt x="436397" y="675195"/>
                  </a:lnTo>
                  <a:lnTo>
                    <a:pt x="456361" y="642518"/>
                  </a:lnTo>
                  <a:lnTo>
                    <a:pt x="472351" y="567778"/>
                  </a:lnTo>
                  <a:lnTo>
                    <a:pt x="472236" y="566686"/>
                  </a:lnTo>
                  <a:lnTo>
                    <a:pt x="473837" y="552411"/>
                  </a:lnTo>
                  <a:lnTo>
                    <a:pt x="474294" y="545160"/>
                  </a:lnTo>
                  <a:lnTo>
                    <a:pt x="474459" y="537806"/>
                  </a:lnTo>
                  <a:close/>
                </a:path>
                <a:path extrusionOk="0" h="762000" w="1009650">
                  <a:moveTo>
                    <a:pt x="1009650" y="537819"/>
                  </a:moveTo>
                  <a:lnTo>
                    <a:pt x="1004023" y="489292"/>
                  </a:lnTo>
                  <a:lnTo>
                    <a:pt x="987983" y="444741"/>
                  </a:lnTo>
                  <a:lnTo>
                    <a:pt x="962812" y="405434"/>
                  </a:lnTo>
                  <a:lnTo>
                    <a:pt x="929805" y="372643"/>
                  </a:lnTo>
                  <a:lnTo>
                    <a:pt x="890219" y="347637"/>
                  </a:lnTo>
                  <a:lnTo>
                    <a:pt x="845362" y="331711"/>
                  </a:lnTo>
                  <a:lnTo>
                    <a:pt x="796493" y="326110"/>
                  </a:lnTo>
                  <a:lnTo>
                    <a:pt x="757059" y="329755"/>
                  </a:lnTo>
                  <a:lnTo>
                    <a:pt x="720077" y="340233"/>
                  </a:lnTo>
                  <a:lnTo>
                    <a:pt x="686155" y="356857"/>
                  </a:lnTo>
                  <a:lnTo>
                    <a:pt x="655929" y="378955"/>
                  </a:lnTo>
                  <a:lnTo>
                    <a:pt x="655929" y="377647"/>
                  </a:lnTo>
                  <a:lnTo>
                    <a:pt x="655726" y="376555"/>
                  </a:lnTo>
                  <a:lnTo>
                    <a:pt x="655726" y="375208"/>
                  </a:lnTo>
                  <a:lnTo>
                    <a:pt x="668477" y="300405"/>
                  </a:lnTo>
                  <a:lnTo>
                    <a:pt x="684428" y="263004"/>
                  </a:lnTo>
                  <a:lnTo>
                    <a:pt x="706755" y="225602"/>
                  </a:lnTo>
                  <a:lnTo>
                    <a:pt x="735469" y="188188"/>
                  </a:lnTo>
                  <a:lnTo>
                    <a:pt x="770559" y="150774"/>
                  </a:lnTo>
                  <a:lnTo>
                    <a:pt x="812038" y="113372"/>
                  </a:lnTo>
                  <a:lnTo>
                    <a:pt x="859891" y="75958"/>
                  </a:lnTo>
                  <a:lnTo>
                    <a:pt x="914133" y="38557"/>
                  </a:lnTo>
                  <a:lnTo>
                    <a:pt x="889114" y="0"/>
                  </a:lnTo>
                  <a:lnTo>
                    <a:pt x="834859" y="35064"/>
                  </a:lnTo>
                  <a:lnTo>
                    <a:pt x="784936" y="70662"/>
                  </a:lnTo>
                  <a:lnTo>
                    <a:pt x="739368" y="106781"/>
                  </a:lnTo>
                  <a:lnTo>
                    <a:pt x="698131" y="143421"/>
                  </a:lnTo>
                  <a:lnTo>
                    <a:pt x="661238" y="180581"/>
                  </a:lnTo>
                  <a:lnTo>
                    <a:pt x="628675" y="218262"/>
                  </a:lnTo>
                  <a:lnTo>
                    <a:pt x="600468" y="256463"/>
                  </a:lnTo>
                  <a:lnTo>
                    <a:pt x="576592" y="295198"/>
                  </a:lnTo>
                  <a:lnTo>
                    <a:pt x="557060" y="334454"/>
                  </a:lnTo>
                  <a:lnTo>
                    <a:pt x="541870" y="374218"/>
                  </a:lnTo>
                  <a:lnTo>
                    <a:pt x="531012" y="414515"/>
                  </a:lnTo>
                  <a:lnTo>
                    <a:pt x="524510" y="455333"/>
                  </a:lnTo>
                  <a:lnTo>
                    <a:pt x="522338" y="496671"/>
                  </a:lnTo>
                  <a:lnTo>
                    <a:pt x="526592" y="555396"/>
                  </a:lnTo>
                  <a:lnTo>
                    <a:pt x="539356" y="607377"/>
                  </a:lnTo>
                  <a:lnTo>
                    <a:pt x="560628" y="652640"/>
                  </a:lnTo>
                  <a:lnTo>
                    <a:pt x="590423" y="691146"/>
                  </a:lnTo>
                  <a:lnTo>
                    <a:pt x="626706" y="721956"/>
                  </a:lnTo>
                  <a:lnTo>
                    <a:pt x="667512" y="743940"/>
                  </a:lnTo>
                  <a:lnTo>
                    <a:pt x="712825" y="757135"/>
                  </a:lnTo>
                  <a:lnTo>
                    <a:pt x="762660" y="761530"/>
                  </a:lnTo>
                  <a:lnTo>
                    <a:pt x="812241" y="757999"/>
                  </a:lnTo>
                  <a:lnTo>
                    <a:pt x="856792" y="747382"/>
                  </a:lnTo>
                  <a:lnTo>
                    <a:pt x="896302" y="729703"/>
                  </a:lnTo>
                  <a:lnTo>
                    <a:pt x="930770" y="704938"/>
                  </a:lnTo>
                  <a:lnTo>
                    <a:pt x="941476" y="693762"/>
                  </a:lnTo>
                  <a:lnTo>
                    <a:pt x="953312" y="680796"/>
                  </a:lnTo>
                  <a:lnTo>
                    <a:pt x="980313" y="644880"/>
                  </a:lnTo>
                  <a:lnTo>
                    <a:pt x="1006182" y="575983"/>
                  </a:lnTo>
                  <a:lnTo>
                    <a:pt x="1009650" y="537819"/>
                  </a:lnTo>
                  <a:close/>
                </a:path>
              </a:pathLst>
            </a:custGeom>
            <a:solidFill>
              <a:srgbClr val="94AABE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5" name="Google Shape;225;g3a368c597ed_0_9"/>
          <p:cNvSpPr txBox="1"/>
          <p:nvPr/>
        </p:nvSpPr>
        <p:spPr>
          <a:xfrm>
            <a:off x="1442550" y="1235175"/>
            <a:ext cx="9898500" cy="52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3025">
            <a:spAutoFit/>
          </a:bodyPr>
          <a:lstStyle/>
          <a:p>
            <a:pPr indent="0" lvl="0" marL="0" rtl="0" algn="just">
              <a:lnSpc>
                <a:spcPct val="114705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800">
                <a:solidFill>
                  <a:srgbClr val="0F0F0F"/>
                </a:solidFill>
                <a:highlight>
                  <a:srgbClr val="F9F9F9"/>
                </a:highlight>
              </a:rPr>
              <a:t>I</a:t>
            </a:r>
            <a:r>
              <a:rPr lang="pt-BR" sz="3100">
                <a:solidFill>
                  <a:srgbClr val="0F0F0F"/>
                </a:solidFill>
                <a:highlight>
                  <a:srgbClr val="F9F9F9"/>
                </a:highlight>
              </a:rPr>
              <a:t>ntegridade Somos Todos Nós – 2a edição 2025</a:t>
            </a:r>
            <a:endParaRPr sz="3100">
              <a:solidFill>
                <a:srgbClr val="0F0F0F"/>
              </a:solidFill>
              <a:highlight>
                <a:srgbClr val="F9F9F9"/>
              </a:highlight>
            </a:endParaRPr>
          </a:p>
          <a:p>
            <a:pPr indent="0" lvl="0" marL="0" rtl="0" algn="just">
              <a:lnSpc>
                <a:spcPct val="114705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100">
              <a:solidFill>
                <a:srgbClr val="0F0F0F"/>
              </a:solidFill>
              <a:highlight>
                <a:srgbClr val="F9F9F9"/>
              </a:highlight>
            </a:endParaRPr>
          </a:p>
          <a:p>
            <a:pPr indent="0" lvl="0" marL="0" rtl="0" algn="just">
              <a:lnSpc>
                <a:spcPct val="19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400">
                <a:solidFill>
                  <a:srgbClr val="0F0F0F"/>
                </a:solidFill>
                <a:highlight>
                  <a:srgbClr val="F9F9F9"/>
                </a:highlight>
              </a:rPr>
              <a:t>Difusão da cultura da integridade na UFC. Esse é o objetivo da segunda edição da Campanha da Integridade, lançada a partir de uma parceria entre a Secretaria de Governança e a UFC Informa</a:t>
            </a:r>
            <a:endParaRPr sz="2400">
              <a:solidFill>
                <a:srgbClr val="0F0F0F"/>
              </a:solidFill>
              <a:highlight>
                <a:srgbClr val="F9F9F9"/>
              </a:highlight>
            </a:endParaRPr>
          </a:p>
          <a:p>
            <a:pPr indent="0" lvl="0" marL="0" marR="7366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t/>
            </a:r>
            <a:endParaRPr sz="3300">
              <a:solidFill>
                <a:srgbClr val="012456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just">
              <a:lnSpc>
                <a:spcPct val="1087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400" u="sng">
                <a:solidFill>
                  <a:schemeClr val="hlink"/>
                </a:solidFill>
                <a:hlinkClick r:id="rId3"/>
              </a:rPr>
              <a:t>Campanha: “Integridade somos todos nós.”</a:t>
            </a:r>
            <a:endParaRPr b="1" sz="2400">
              <a:solidFill>
                <a:srgbClr val="012456"/>
              </a:solidFill>
            </a:endParaRPr>
          </a:p>
          <a:p>
            <a:pPr indent="0" lvl="0" marL="0" marR="0" rtl="0" algn="just">
              <a:lnSpc>
                <a:spcPct val="1087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t/>
            </a:r>
            <a:endParaRPr b="1" sz="3300">
              <a:solidFill>
                <a:srgbClr val="012456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ff5d6655f6_0_67"/>
          <p:cNvSpPr txBox="1"/>
          <p:nvPr/>
        </p:nvSpPr>
        <p:spPr>
          <a:xfrm>
            <a:off x="42475" y="2289650"/>
            <a:ext cx="12192000" cy="2335800"/>
          </a:xfrm>
          <a:prstGeom prst="rect">
            <a:avLst/>
          </a:prstGeom>
          <a:solidFill>
            <a:srgbClr val="0B539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</a:pPr>
            <a:r>
              <a:rPr b="1" i="0" lang="pt-BR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Obrigado!</a:t>
            </a:r>
            <a:endParaRPr b="1" i="0"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</a:pPr>
            <a:br>
              <a:rPr b="1" i="0" lang="pt-BR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</a:pPr>
            <a:r>
              <a:rPr b="1" i="0" lang="pt-BR" sz="36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Secretaria de Governança</a:t>
            </a:r>
            <a:endParaRPr b="1" i="0"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</a:pPr>
            <a:r>
              <a:t/>
            </a:r>
            <a:endParaRPr b="1" i="0"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</a:pPr>
            <a:r>
              <a:t/>
            </a:r>
            <a:endParaRPr b="1" i="0"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</a:pPr>
            <a:r>
              <a:rPr b="1" i="0" lang="pt-BR" sz="36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secgov@ufc.br</a:t>
            </a:r>
            <a:r>
              <a:rPr b="1" i="0" lang="pt-BR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i="0"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ef2767d0a6_0_88"/>
          <p:cNvSpPr/>
          <p:nvPr/>
        </p:nvSpPr>
        <p:spPr>
          <a:xfrm>
            <a:off x="0" y="1"/>
            <a:ext cx="12207240" cy="6866573"/>
          </a:xfrm>
          <a:custGeom>
            <a:rect b="b" l="l" r="r" t="t"/>
            <a:pathLst>
              <a:path extrusionOk="0" h="10287000" w="18288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94AAB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g2ef2767d0a6_0_88"/>
          <p:cNvSpPr/>
          <p:nvPr/>
        </p:nvSpPr>
        <p:spPr>
          <a:xfrm>
            <a:off x="1174989" y="5622869"/>
            <a:ext cx="521351" cy="261099"/>
          </a:xfrm>
          <a:custGeom>
            <a:rect b="b" l="l" r="r" t="t"/>
            <a:pathLst>
              <a:path extrusionOk="0" h="391159" w="781050">
                <a:moveTo>
                  <a:pt x="781028" y="0"/>
                </a:moveTo>
                <a:lnTo>
                  <a:pt x="390198" y="390829"/>
                </a:lnTo>
                <a:lnTo>
                  <a:pt x="0" y="639"/>
                </a:lnTo>
                <a:lnTo>
                  <a:pt x="781028" y="0"/>
                </a:lnTo>
                <a:close/>
              </a:path>
            </a:pathLst>
          </a:custGeom>
          <a:solidFill>
            <a:srgbClr val="0124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g2ef2767d0a6_0_88"/>
          <p:cNvSpPr/>
          <p:nvPr/>
        </p:nvSpPr>
        <p:spPr>
          <a:xfrm>
            <a:off x="3694623" y="5622869"/>
            <a:ext cx="521351" cy="261099"/>
          </a:xfrm>
          <a:custGeom>
            <a:rect b="b" l="l" r="r" t="t"/>
            <a:pathLst>
              <a:path extrusionOk="0" h="391159" w="781050">
                <a:moveTo>
                  <a:pt x="781028" y="0"/>
                </a:moveTo>
                <a:lnTo>
                  <a:pt x="390209" y="390819"/>
                </a:lnTo>
                <a:lnTo>
                  <a:pt x="0" y="639"/>
                </a:lnTo>
                <a:lnTo>
                  <a:pt x="781028" y="0"/>
                </a:lnTo>
                <a:close/>
              </a:path>
            </a:pathLst>
          </a:custGeom>
          <a:solidFill>
            <a:srgbClr val="0124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g2ef2767d0a6_0_88"/>
          <p:cNvSpPr/>
          <p:nvPr/>
        </p:nvSpPr>
        <p:spPr>
          <a:xfrm>
            <a:off x="5962985" y="5622869"/>
            <a:ext cx="521351" cy="261099"/>
          </a:xfrm>
          <a:custGeom>
            <a:rect b="b" l="l" r="r" t="t"/>
            <a:pathLst>
              <a:path extrusionOk="0" h="391159" w="781050">
                <a:moveTo>
                  <a:pt x="781028" y="0"/>
                </a:moveTo>
                <a:lnTo>
                  <a:pt x="390209" y="390819"/>
                </a:lnTo>
                <a:lnTo>
                  <a:pt x="0" y="639"/>
                </a:lnTo>
                <a:lnTo>
                  <a:pt x="781028" y="0"/>
                </a:lnTo>
                <a:close/>
              </a:path>
            </a:pathLst>
          </a:custGeom>
          <a:solidFill>
            <a:srgbClr val="0124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g2ef2767d0a6_0_88"/>
          <p:cNvSpPr/>
          <p:nvPr/>
        </p:nvSpPr>
        <p:spPr>
          <a:xfrm>
            <a:off x="8325510" y="5622869"/>
            <a:ext cx="521351" cy="261099"/>
          </a:xfrm>
          <a:custGeom>
            <a:rect b="b" l="l" r="r" t="t"/>
            <a:pathLst>
              <a:path extrusionOk="0" h="391159" w="781050">
                <a:moveTo>
                  <a:pt x="781027" y="0"/>
                </a:moveTo>
                <a:lnTo>
                  <a:pt x="390193" y="390833"/>
                </a:lnTo>
                <a:lnTo>
                  <a:pt x="0" y="639"/>
                </a:lnTo>
                <a:lnTo>
                  <a:pt x="781027" y="0"/>
                </a:lnTo>
                <a:close/>
              </a:path>
            </a:pathLst>
          </a:custGeom>
          <a:solidFill>
            <a:srgbClr val="0124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g2ef2767d0a6_0_88"/>
          <p:cNvSpPr txBox="1"/>
          <p:nvPr/>
        </p:nvSpPr>
        <p:spPr>
          <a:xfrm>
            <a:off x="992567" y="5876933"/>
            <a:ext cx="1293300" cy="59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0" i="0" lang="pt-BR" sz="3800" u="none" cap="none" strike="noStrike">
                <a:solidFill>
                  <a:srgbClr val="012456"/>
                </a:solidFill>
                <a:latin typeface="Arial"/>
                <a:ea typeface="Arial"/>
                <a:cs typeface="Arial"/>
                <a:sym typeface="Arial"/>
              </a:rPr>
              <a:t>Antes</a:t>
            </a:r>
            <a:endParaRPr b="0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g2ef2767d0a6_0_88"/>
          <p:cNvSpPr txBox="1"/>
          <p:nvPr>
            <p:ph type="title"/>
          </p:nvPr>
        </p:nvSpPr>
        <p:spPr>
          <a:xfrm>
            <a:off x="526216" y="500095"/>
            <a:ext cx="11139600" cy="54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4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pt-BR" sz="3500"/>
              <a:t>BREVE HISTÓRICO DA GOVERNANÇA NA UFC</a:t>
            </a:r>
            <a:endParaRPr sz="3500"/>
          </a:p>
        </p:txBody>
      </p:sp>
      <p:sp>
        <p:nvSpPr>
          <p:cNvPr id="133" name="Google Shape;133;g2ef2767d0a6_0_88"/>
          <p:cNvSpPr txBox="1"/>
          <p:nvPr/>
        </p:nvSpPr>
        <p:spPr>
          <a:xfrm>
            <a:off x="150076" y="1668259"/>
            <a:ext cx="2578200" cy="3680100"/>
          </a:xfrm>
          <a:prstGeom prst="rect">
            <a:avLst/>
          </a:prstGeom>
          <a:solidFill>
            <a:srgbClr val="012456"/>
          </a:solidFill>
          <a:ln>
            <a:noFill/>
          </a:ln>
        </p:spPr>
        <p:txBody>
          <a:bodyPr anchorCtr="0" anchor="t" bIns="0" lIns="0" spcFirstLastPara="1" rIns="0" wrap="square" tIns="51625">
            <a:spAutoFit/>
          </a:bodyPr>
          <a:lstStyle/>
          <a:p>
            <a:pPr indent="0" lvl="0" marL="342900" marR="304800" rtl="0" algn="ctr">
              <a:lnSpc>
                <a:spcPct val="1145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pt-BR" sz="16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Proposta de  criação de uma  Secretaria de  Governança na  UFC (</a:t>
            </a:r>
            <a:r>
              <a:rPr b="0" i="0" lang="pt-BR" sz="1600" u="sng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dissertação </a:t>
            </a:r>
            <a:r>
              <a:rPr b="0" i="0" lang="pt-BR" sz="16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b="0" i="0" lang="pt-BR" sz="1600" u="sng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Glícia C</a:t>
            </a:r>
            <a:r>
              <a:rPr b="0" i="0" lang="pt-BR" sz="16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onde);</a:t>
            </a:r>
            <a:endParaRPr b="0" i="0" sz="16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330200" marR="292100" rtl="0" algn="ctr">
              <a:lnSpc>
                <a:spcPct val="1145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pt-BR" sz="16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Papel da CGAUD,  PROPLAD,  PROGEP, UFC</a:t>
            </a:r>
            <a:endParaRPr b="0" i="0" sz="16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215900" marR="177800" rtl="0" algn="ctr">
              <a:lnSpc>
                <a:spcPct val="1145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pt-BR" sz="16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INFRA, STI, dentre  outras, antes da  criação da SECGOV</a:t>
            </a:r>
            <a:endParaRPr b="0" i="0" sz="16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34" name="Google Shape;134;g2ef2767d0a6_0_88"/>
          <p:cNvSpPr txBox="1"/>
          <p:nvPr/>
        </p:nvSpPr>
        <p:spPr>
          <a:xfrm>
            <a:off x="3447650" y="5932767"/>
            <a:ext cx="1293300" cy="59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0" i="0" lang="pt-BR" sz="3800" u="none" cap="none" strike="noStrike">
                <a:solidFill>
                  <a:srgbClr val="012456"/>
                </a:solidFill>
                <a:latin typeface="Arial"/>
                <a:ea typeface="Arial"/>
                <a:cs typeface="Arial"/>
                <a:sym typeface="Arial"/>
              </a:rPr>
              <a:t>2017</a:t>
            </a:r>
            <a:endParaRPr b="0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g2ef2767d0a6_0_88"/>
          <p:cNvSpPr txBox="1"/>
          <p:nvPr/>
        </p:nvSpPr>
        <p:spPr>
          <a:xfrm>
            <a:off x="2850428" y="1668259"/>
            <a:ext cx="2139900" cy="2929200"/>
          </a:xfrm>
          <a:prstGeom prst="rect">
            <a:avLst/>
          </a:prstGeom>
          <a:solidFill>
            <a:srgbClr val="012456"/>
          </a:solidFill>
          <a:ln>
            <a:noFill/>
          </a:ln>
        </p:spPr>
        <p:txBody>
          <a:bodyPr anchorCtr="0" anchor="t" bIns="0" lIns="0" spcFirstLastPara="1" rIns="0" wrap="square" tIns="42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317500" marR="317500" rtl="0" algn="ctr">
              <a:lnSpc>
                <a:spcPct val="1145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pt-BR" sz="1600" u="sng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Secretaria de  Governança</a:t>
            </a:r>
            <a:endParaRPr b="0" i="0" sz="16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393700" marR="393700" rtl="0" algn="ctr">
              <a:lnSpc>
                <a:spcPct val="1145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pt-BR" sz="16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Política de  Governança</a:t>
            </a:r>
            <a:endParaRPr b="0" i="0" sz="16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292100" marR="279400" rtl="0" algn="ctr">
              <a:lnSpc>
                <a:spcPct val="1145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pt-BR" sz="16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Comitê de  Governança e  suas Câmaras</a:t>
            </a:r>
            <a:endParaRPr b="0" i="0" sz="16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36" name="Google Shape;136;g2ef2767d0a6_0_88"/>
          <p:cNvSpPr txBox="1"/>
          <p:nvPr/>
        </p:nvSpPr>
        <p:spPr>
          <a:xfrm>
            <a:off x="5742167" y="5932767"/>
            <a:ext cx="1209600" cy="59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0" i="0" lang="pt-BR" sz="3800" u="none" cap="none" strike="noStrike">
                <a:solidFill>
                  <a:srgbClr val="012456"/>
                </a:solidFill>
                <a:latin typeface="Arial"/>
                <a:ea typeface="Arial"/>
                <a:cs typeface="Arial"/>
                <a:sym typeface="Arial"/>
              </a:rPr>
              <a:t>2018</a:t>
            </a:r>
            <a:endParaRPr b="0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g2ef2767d0a6_0_88"/>
          <p:cNvSpPr txBox="1"/>
          <p:nvPr/>
        </p:nvSpPr>
        <p:spPr>
          <a:xfrm>
            <a:off x="8021036" y="5932767"/>
            <a:ext cx="1293300" cy="59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0" i="0" lang="pt-BR" sz="3800" u="none" cap="none" strike="noStrike">
                <a:solidFill>
                  <a:srgbClr val="012456"/>
                </a:solidFill>
                <a:latin typeface="Arial"/>
                <a:ea typeface="Arial"/>
                <a:cs typeface="Arial"/>
                <a:sym typeface="Arial"/>
              </a:rPr>
              <a:t>2020</a:t>
            </a:r>
            <a:endParaRPr b="0" i="0" sz="3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g2ef2767d0a6_0_88"/>
          <p:cNvSpPr txBox="1"/>
          <p:nvPr/>
        </p:nvSpPr>
        <p:spPr>
          <a:xfrm>
            <a:off x="5150185" y="1668259"/>
            <a:ext cx="2139900" cy="2372400"/>
          </a:xfrm>
          <a:prstGeom prst="rect">
            <a:avLst/>
          </a:prstGeom>
          <a:solidFill>
            <a:srgbClr val="012456"/>
          </a:solidFill>
          <a:ln>
            <a:noFill/>
          </a:ln>
        </p:spPr>
        <p:txBody>
          <a:bodyPr anchorCtr="0" anchor="t" bIns="0" lIns="0" spcFirstLastPara="1" rIns="0" wrap="square" tIns="42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215900" marR="241300" rtl="0" algn="ctr">
              <a:lnSpc>
                <a:spcPct val="1145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pt-BR" sz="1600" u="sng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Plano de  Integridade da  UFC</a:t>
            </a:r>
            <a:endParaRPr b="0" i="0" sz="16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25400" rtl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pt-BR" sz="1600" u="sng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(2018 -2020)</a:t>
            </a:r>
            <a:endParaRPr b="0" i="0" sz="16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215900" marR="241300" rtl="0" algn="ctr">
              <a:lnSpc>
                <a:spcPct val="1145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pt-BR" sz="1600" u="sng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Interlocutores  de Governança</a:t>
            </a:r>
            <a:endParaRPr b="0" i="0" sz="16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39" name="Google Shape;139;g2ef2767d0a6_0_88"/>
          <p:cNvSpPr txBox="1"/>
          <p:nvPr/>
        </p:nvSpPr>
        <p:spPr>
          <a:xfrm>
            <a:off x="7488042" y="1668259"/>
            <a:ext cx="2139900" cy="2652000"/>
          </a:xfrm>
          <a:prstGeom prst="rect">
            <a:avLst/>
          </a:prstGeom>
          <a:solidFill>
            <a:srgbClr val="012456"/>
          </a:solidFill>
          <a:ln>
            <a:noFill/>
          </a:ln>
        </p:spPr>
        <p:txBody>
          <a:bodyPr anchorCtr="0" anchor="t" bIns="0" lIns="0" spcFirstLastPara="1" rIns="0" wrap="square" tIns="42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90500" marR="127000" rtl="0" algn="ctr">
              <a:lnSpc>
                <a:spcPct val="1145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pt-BR" sz="1600" u="sng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Plano de Gestão  de Riscos </a:t>
            </a:r>
            <a:r>
              <a:rPr b="0" i="0" lang="pt-BR" sz="16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b="0" i="0" lang="pt-BR" sz="1600" u="sng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(2020-2022)</a:t>
            </a:r>
            <a:endParaRPr b="0" i="0" sz="16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266700" marR="203200" rtl="0" algn="ctr">
              <a:lnSpc>
                <a:spcPct val="1145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pt-BR" sz="1600" u="sng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  <a:hlinkClick r:id="rId1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Plano de  Integridade da  UFC, 2ª ed  (2020-2022)</a:t>
            </a:r>
            <a:endParaRPr b="0" i="0" sz="16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40" name="Google Shape;140;g2ef2767d0a6_0_88"/>
          <p:cNvSpPr/>
          <p:nvPr/>
        </p:nvSpPr>
        <p:spPr>
          <a:xfrm>
            <a:off x="10752998" y="5616529"/>
            <a:ext cx="521351" cy="261099"/>
          </a:xfrm>
          <a:custGeom>
            <a:rect b="b" l="l" r="r" t="t"/>
            <a:pathLst>
              <a:path extrusionOk="0" h="391159" w="781050">
                <a:moveTo>
                  <a:pt x="780998" y="0"/>
                </a:moveTo>
                <a:lnTo>
                  <a:pt x="390194" y="390804"/>
                </a:lnTo>
                <a:lnTo>
                  <a:pt x="0" y="609"/>
                </a:lnTo>
                <a:lnTo>
                  <a:pt x="780998" y="0"/>
                </a:lnTo>
                <a:close/>
              </a:path>
            </a:pathLst>
          </a:custGeom>
          <a:solidFill>
            <a:srgbClr val="0124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g2ef2767d0a6_0_88"/>
          <p:cNvSpPr txBox="1"/>
          <p:nvPr/>
        </p:nvSpPr>
        <p:spPr>
          <a:xfrm>
            <a:off x="10483018" y="5932767"/>
            <a:ext cx="1293300" cy="42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b="0" i="0" lang="pt-BR" sz="2700" u="none" cap="none" strike="noStrike">
                <a:solidFill>
                  <a:srgbClr val="012456"/>
                </a:solidFill>
                <a:latin typeface="Arial"/>
                <a:ea typeface="Arial"/>
                <a:cs typeface="Arial"/>
                <a:sym typeface="Arial"/>
              </a:rPr>
              <a:t>2021-25</a:t>
            </a:r>
            <a:endParaRPr b="0" i="0" sz="2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g2ef2767d0a6_0_88"/>
          <p:cNvSpPr txBox="1"/>
          <p:nvPr/>
        </p:nvSpPr>
        <p:spPr>
          <a:xfrm>
            <a:off x="9880193" y="1658408"/>
            <a:ext cx="2139900" cy="3944700"/>
          </a:xfrm>
          <a:prstGeom prst="rect">
            <a:avLst/>
          </a:prstGeom>
          <a:solidFill>
            <a:srgbClr val="012456"/>
          </a:solidFill>
          <a:ln>
            <a:noFill/>
          </a:ln>
        </p:spPr>
        <p:txBody>
          <a:bodyPr anchorCtr="0" anchor="t" bIns="0" lIns="0" spcFirstLastPara="1" rIns="0" wrap="square" tIns="12275">
            <a:spAutoFit/>
          </a:bodyPr>
          <a:lstStyle/>
          <a:p>
            <a:pPr indent="0" lvl="0" marL="114300" marR="114300" rtl="0" algn="ctr">
              <a:lnSpc>
                <a:spcPct val="1145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pt-BR" sz="1500" u="sng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  <a:hlinkClick r:id="rId1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Novas edições  dos Planos de  Gestão de Riscos  e de Integridade</a:t>
            </a:r>
            <a:endParaRPr b="0" i="0" sz="15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76200" lvl="0" marL="76200" marR="63500" rtl="0" algn="ctr">
              <a:lnSpc>
                <a:spcPct val="1145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pt-BR" sz="15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b="0" i="0" sz="15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76200" lvl="0" marL="76200" marR="63500" rtl="0" algn="ctr">
              <a:lnSpc>
                <a:spcPct val="1145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pt-BR" sz="1500" u="sng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  <a:hlinkClick r:id="rId1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Portfólio de processo</a:t>
            </a:r>
            <a:endParaRPr b="0" i="0" sz="15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76200" lvl="0" marL="76200" marR="63500" rtl="0" algn="ctr">
              <a:lnSpc>
                <a:spcPct val="1145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76200" lvl="0" marL="76200" marR="63500" rtl="0" algn="ctr">
              <a:lnSpc>
                <a:spcPct val="1145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pt-BR" sz="15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Ampliação do escopo de processos na gestão de riscos</a:t>
            </a:r>
            <a:endParaRPr b="0" i="0" sz="15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7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76200" lvl="0" marL="139700" marR="127000" rtl="0" algn="ctr">
              <a:lnSpc>
                <a:spcPct val="1145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pt-BR" sz="1500" u="sng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  <a:hlinkClick r:id="rId1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Plano de </a:t>
            </a:r>
            <a:r>
              <a:rPr b="0" i="0" lang="pt-BR" sz="15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b="0" i="0" lang="pt-BR" sz="1500" u="sng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  <a:hlinkClick r:id="rId1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Continuidade do </a:t>
            </a:r>
            <a:r>
              <a:rPr b="0" i="0" lang="pt-BR" sz="15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b="0" i="0" lang="pt-BR" sz="1500" u="sng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  <a:hlinkClick r:id="rId1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Negócio</a:t>
            </a:r>
            <a:endParaRPr b="0" i="0" sz="15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2ef2767d0a6_0_143"/>
          <p:cNvSpPr/>
          <p:nvPr/>
        </p:nvSpPr>
        <p:spPr>
          <a:xfrm>
            <a:off x="0" y="0"/>
            <a:ext cx="12207240" cy="7329488"/>
          </a:xfrm>
          <a:custGeom>
            <a:rect b="b" l="l" r="r" t="t"/>
            <a:pathLst>
              <a:path extrusionOk="0" h="10287000" w="18288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94AAB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8" name="Google Shape;148;g2ef2767d0a6_0_143"/>
          <p:cNvGrpSpPr/>
          <p:nvPr/>
        </p:nvGrpSpPr>
        <p:grpSpPr>
          <a:xfrm>
            <a:off x="1148" y="0"/>
            <a:ext cx="2895321" cy="2899978"/>
            <a:chOff x="1722" y="0"/>
            <a:chExt cx="4342765" cy="4349750"/>
          </a:xfrm>
        </p:grpSpPr>
        <p:sp>
          <p:nvSpPr>
            <p:cNvPr id="149" name="Google Shape;149;g2ef2767d0a6_0_143"/>
            <p:cNvSpPr/>
            <p:nvPr/>
          </p:nvSpPr>
          <p:spPr>
            <a:xfrm>
              <a:off x="1722" y="0"/>
              <a:ext cx="4342765" cy="4349750"/>
            </a:xfrm>
            <a:custGeom>
              <a:rect b="b" l="l" r="r" t="t"/>
              <a:pathLst>
                <a:path extrusionOk="0" h="4349750" w="4342765">
                  <a:moveTo>
                    <a:pt x="0" y="4349693"/>
                  </a:moveTo>
                  <a:lnTo>
                    <a:pt x="0" y="0"/>
                  </a:lnTo>
                  <a:lnTo>
                    <a:pt x="4342728" y="0"/>
                  </a:lnTo>
                  <a:lnTo>
                    <a:pt x="0" y="4349693"/>
                  </a:lnTo>
                  <a:close/>
                </a:path>
              </a:pathLst>
            </a:custGeom>
            <a:solidFill>
              <a:srgbClr val="01245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g2ef2767d0a6_0_143"/>
            <p:cNvSpPr/>
            <p:nvPr/>
          </p:nvSpPr>
          <p:spPr>
            <a:xfrm>
              <a:off x="806208" y="884097"/>
              <a:ext cx="1009650" cy="762000"/>
            </a:xfrm>
            <a:custGeom>
              <a:rect b="b" l="l" r="r" t="t"/>
              <a:pathLst>
                <a:path extrusionOk="0" h="762000" w="1009650">
                  <a:moveTo>
                    <a:pt x="474459" y="537806"/>
                  </a:moveTo>
                  <a:lnTo>
                    <a:pt x="468833" y="489280"/>
                  </a:lnTo>
                  <a:lnTo>
                    <a:pt x="452780" y="444728"/>
                  </a:lnTo>
                  <a:lnTo>
                    <a:pt x="427609" y="405434"/>
                  </a:lnTo>
                  <a:lnTo>
                    <a:pt x="394601" y="372643"/>
                  </a:lnTo>
                  <a:lnTo>
                    <a:pt x="355015" y="347662"/>
                  </a:lnTo>
                  <a:lnTo>
                    <a:pt x="310146" y="331724"/>
                  </a:lnTo>
                  <a:lnTo>
                    <a:pt x="261277" y="326136"/>
                  </a:lnTo>
                  <a:lnTo>
                    <a:pt x="226237" y="329018"/>
                  </a:lnTo>
                  <a:lnTo>
                    <a:pt x="193065" y="337324"/>
                  </a:lnTo>
                  <a:lnTo>
                    <a:pt x="162191" y="350570"/>
                  </a:lnTo>
                  <a:lnTo>
                    <a:pt x="134048" y="368261"/>
                  </a:lnTo>
                  <a:lnTo>
                    <a:pt x="138252" y="331635"/>
                  </a:lnTo>
                  <a:lnTo>
                    <a:pt x="164922" y="258381"/>
                  </a:lnTo>
                  <a:lnTo>
                    <a:pt x="187413" y="221754"/>
                  </a:lnTo>
                  <a:lnTo>
                    <a:pt x="216027" y="185127"/>
                  </a:lnTo>
                  <a:lnTo>
                    <a:pt x="250748" y="148488"/>
                  </a:lnTo>
                  <a:lnTo>
                    <a:pt x="291617" y="111848"/>
                  </a:lnTo>
                  <a:lnTo>
                    <a:pt x="338620" y="75222"/>
                  </a:lnTo>
                  <a:lnTo>
                    <a:pt x="391795" y="38582"/>
                  </a:lnTo>
                  <a:lnTo>
                    <a:pt x="366750" y="0"/>
                  </a:lnTo>
                  <a:lnTo>
                    <a:pt x="312496" y="35064"/>
                  </a:lnTo>
                  <a:lnTo>
                    <a:pt x="262585" y="70662"/>
                  </a:lnTo>
                  <a:lnTo>
                    <a:pt x="217017" y="106781"/>
                  </a:lnTo>
                  <a:lnTo>
                    <a:pt x="175793" y="143421"/>
                  </a:lnTo>
                  <a:lnTo>
                    <a:pt x="138899" y="180581"/>
                  </a:lnTo>
                  <a:lnTo>
                    <a:pt x="106349" y="218262"/>
                  </a:lnTo>
                  <a:lnTo>
                    <a:pt x="78130" y="256463"/>
                  </a:lnTo>
                  <a:lnTo>
                    <a:pt x="54254" y="295186"/>
                  </a:lnTo>
                  <a:lnTo>
                    <a:pt x="34734" y="334429"/>
                  </a:lnTo>
                  <a:lnTo>
                    <a:pt x="19532" y="374205"/>
                  </a:lnTo>
                  <a:lnTo>
                    <a:pt x="8686" y="414489"/>
                  </a:lnTo>
                  <a:lnTo>
                    <a:pt x="2171" y="455307"/>
                  </a:lnTo>
                  <a:lnTo>
                    <a:pt x="0" y="496633"/>
                  </a:lnTo>
                  <a:lnTo>
                    <a:pt x="4254" y="555358"/>
                  </a:lnTo>
                  <a:lnTo>
                    <a:pt x="17018" y="607352"/>
                  </a:lnTo>
                  <a:lnTo>
                    <a:pt x="38290" y="652602"/>
                  </a:lnTo>
                  <a:lnTo>
                    <a:pt x="68072" y="691121"/>
                  </a:lnTo>
                  <a:lnTo>
                    <a:pt x="104355" y="721918"/>
                  </a:lnTo>
                  <a:lnTo>
                    <a:pt x="145173" y="743902"/>
                  </a:lnTo>
                  <a:lnTo>
                    <a:pt x="190500" y="757085"/>
                  </a:lnTo>
                  <a:lnTo>
                    <a:pt x="240334" y="761479"/>
                  </a:lnTo>
                  <a:lnTo>
                    <a:pt x="289928" y="757948"/>
                  </a:lnTo>
                  <a:lnTo>
                    <a:pt x="334467" y="747344"/>
                  </a:lnTo>
                  <a:lnTo>
                    <a:pt x="373964" y="729678"/>
                  </a:lnTo>
                  <a:lnTo>
                    <a:pt x="408444" y="704926"/>
                  </a:lnTo>
                  <a:lnTo>
                    <a:pt x="436397" y="675195"/>
                  </a:lnTo>
                  <a:lnTo>
                    <a:pt x="456361" y="642518"/>
                  </a:lnTo>
                  <a:lnTo>
                    <a:pt x="472351" y="567778"/>
                  </a:lnTo>
                  <a:lnTo>
                    <a:pt x="472236" y="566686"/>
                  </a:lnTo>
                  <a:lnTo>
                    <a:pt x="473837" y="552411"/>
                  </a:lnTo>
                  <a:lnTo>
                    <a:pt x="474294" y="545160"/>
                  </a:lnTo>
                  <a:lnTo>
                    <a:pt x="474459" y="537806"/>
                  </a:lnTo>
                  <a:close/>
                </a:path>
                <a:path extrusionOk="0" h="762000" w="1009650">
                  <a:moveTo>
                    <a:pt x="1009650" y="537819"/>
                  </a:moveTo>
                  <a:lnTo>
                    <a:pt x="1004023" y="489292"/>
                  </a:lnTo>
                  <a:lnTo>
                    <a:pt x="987983" y="444741"/>
                  </a:lnTo>
                  <a:lnTo>
                    <a:pt x="962812" y="405434"/>
                  </a:lnTo>
                  <a:lnTo>
                    <a:pt x="929805" y="372643"/>
                  </a:lnTo>
                  <a:lnTo>
                    <a:pt x="890219" y="347637"/>
                  </a:lnTo>
                  <a:lnTo>
                    <a:pt x="845362" y="331711"/>
                  </a:lnTo>
                  <a:lnTo>
                    <a:pt x="796493" y="326110"/>
                  </a:lnTo>
                  <a:lnTo>
                    <a:pt x="757059" y="329755"/>
                  </a:lnTo>
                  <a:lnTo>
                    <a:pt x="720077" y="340233"/>
                  </a:lnTo>
                  <a:lnTo>
                    <a:pt x="686155" y="356857"/>
                  </a:lnTo>
                  <a:lnTo>
                    <a:pt x="655929" y="378955"/>
                  </a:lnTo>
                  <a:lnTo>
                    <a:pt x="655929" y="377647"/>
                  </a:lnTo>
                  <a:lnTo>
                    <a:pt x="655726" y="376555"/>
                  </a:lnTo>
                  <a:lnTo>
                    <a:pt x="655726" y="375208"/>
                  </a:lnTo>
                  <a:lnTo>
                    <a:pt x="668477" y="300405"/>
                  </a:lnTo>
                  <a:lnTo>
                    <a:pt x="684428" y="263004"/>
                  </a:lnTo>
                  <a:lnTo>
                    <a:pt x="706755" y="225602"/>
                  </a:lnTo>
                  <a:lnTo>
                    <a:pt x="735469" y="188188"/>
                  </a:lnTo>
                  <a:lnTo>
                    <a:pt x="770559" y="150774"/>
                  </a:lnTo>
                  <a:lnTo>
                    <a:pt x="812038" y="113372"/>
                  </a:lnTo>
                  <a:lnTo>
                    <a:pt x="859891" y="75958"/>
                  </a:lnTo>
                  <a:lnTo>
                    <a:pt x="914133" y="38557"/>
                  </a:lnTo>
                  <a:lnTo>
                    <a:pt x="889114" y="0"/>
                  </a:lnTo>
                  <a:lnTo>
                    <a:pt x="834859" y="35064"/>
                  </a:lnTo>
                  <a:lnTo>
                    <a:pt x="784936" y="70662"/>
                  </a:lnTo>
                  <a:lnTo>
                    <a:pt x="739368" y="106781"/>
                  </a:lnTo>
                  <a:lnTo>
                    <a:pt x="698131" y="143421"/>
                  </a:lnTo>
                  <a:lnTo>
                    <a:pt x="661238" y="180581"/>
                  </a:lnTo>
                  <a:lnTo>
                    <a:pt x="628675" y="218262"/>
                  </a:lnTo>
                  <a:lnTo>
                    <a:pt x="600468" y="256463"/>
                  </a:lnTo>
                  <a:lnTo>
                    <a:pt x="576592" y="295198"/>
                  </a:lnTo>
                  <a:lnTo>
                    <a:pt x="557060" y="334454"/>
                  </a:lnTo>
                  <a:lnTo>
                    <a:pt x="541870" y="374218"/>
                  </a:lnTo>
                  <a:lnTo>
                    <a:pt x="531012" y="414515"/>
                  </a:lnTo>
                  <a:lnTo>
                    <a:pt x="524510" y="455333"/>
                  </a:lnTo>
                  <a:lnTo>
                    <a:pt x="522338" y="496671"/>
                  </a:lnTo>
                  <a:lnTo>
                    <a:pt x="526592" y="555396"/>
                  </a:lnTo>
                  <a:lnTo>
                    <a:pt x="539356" y="607377"/>
                  </a:lnTo>
                  <a:lnTo>
                    <a:pt x="560628" y="652640"/>
                  </a:lnTo>
                  <a:lnTo>
                    <a:pt x="590423" y="691146"/>
                  </a:lnTo>
                  <a:lnTo>
                    <a:pt x="626706" y="721956"/>
                  </a:lnTo>
                  <a:lnTo>
                    <a:pt x="667512" y="743940"/>
                  </a:lnTo>
                  <a:lnTo>
                    <a:pt x="712825" y="757135"/>
                  </a:lnTo>
                  <a:lnTo>
                    <a:pt x="762660" y="761530"/>
                  </a:lnTo>
                  <a:lnTo>
                    <a:pt x="812241" y="757999"/>
                  </a:lnTo>
                  <a:lnTo>
                    <a:pt x="856792" y="747382"/>
                  </a:lnTo>
                  <a:lnTo>
                    <a:pt x="896302" y="729703"/>
                  </a:lnTo>
                  <a:lnTo>
                    <a:pt x="930770" y="704938"/>
                  </a:lnTo>
                  <a:lnTo>
                    <a:pt x="941476" y="693762"/>
                  </a:lnTo>
                  <a:lnTo>
                    <a:pt x="953312" y="680796"/>
                  </a:lnTo>
                  <a:lnTo>
                    <a:pt x="980313" y="644880"/>
                  </a:lnTo>
                  <a:lnTo>
                    <a:pt x="1006182" y="575983"/>
                  </a:lnTo>
                  <a:lnTo>
                    <a:pt x="1009650" y="537819"/>
                  </a:lnTo>
                  <a:close/>
                </a:path>
              </a:pathLst>
            </a:custGeom>
            <a:solidFill>
              <a:srgbClr val="94AABE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1" name="Google Shape;151;g2ef2767d0a6_0_143"/>
          <p:cNvSpPr txBox="1"/>
          <p:nvPr/>
        </p:nvSpPr>
        <p:spPr>
          <a:xfrm>
            <a:off x="1442550" y="221400"/>
            <a:ext cx="9898500" cy="673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3025">
            <a:spAutoFit/>
          </a:bodyPr>
          <a:lstStyle/>
          <a:p>
            <a:pPr indent="0" lvl="0" marL="0" marR="736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pt-BR" sz="3300" u="none" cap="none" strike="noStrike">
                <a:solidFill>
                  <a:srgbClr val="0000FF"/>
                </a:solidFill>
                <a:latin typeface="Verdana"/>
                <a:ea typeface="Verdana"/>
                <a:cs typeface="Verdana"/>
                <a:sym typeface="Verdana"/>
              </a:rPr>
              <a:t>O que é Governança?</a:t>
            </a:r>
            <a:endParaRPr b="1" i="0" sz="3300" u="none" cap="none" strike="noStrike">
              <a:solidFill>
                <a:srgbClr val="0000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736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t/>
            </a:r>
            <a:endParaRPr b="0" i="0" sz="3300" u="none" cap="none" strike="noStrike">
              <a:solidFill>
                <a:srgbClr val="012456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12700" marR="0" rtl="0" algn="just">
              <a:lnSpc>
                <a:spcPct val="1087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pt-BR" sz="3300" u="none" cap="none" strike="noStrike">
                <a:solidFill>
                  <a:srgbClr val="012456"/>
                </a:solidFill>
                <a:latin typeface="Arial"/>
                <a:ea typeface="Arial"/>
                <a:cs typeface="Arial"/>
                <a:sym typeface="Arial"/>
              </a:rPr>
              <a:t>"É a aplicação de práticas de liderança, de  estratégia e de controle, que permitem  aos mandatários de uma organização  pública e às partes nela interessadas  </a:t>
            </a:r>
            <a:r>
              <a:rPr b="1" i="0" lang="pt-BR" sz="33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avaliar sua situação e  demandas,  direcionar a sua atuação e monitorar o  seu funcionamento, de modo a aumentar  as chances de entrega de bons resultados  aos cidadãos, em termos de serviços e de  políticas públicas</a:t>
            </a:r>
            <a:r>
              <a:rPr b="1" i="0" lang="pt-BR" sz="3300" u="none" cap="none" strike="noStrike">
                <a:solidFill>
                  <a:srgbClr val="012456"/>
                </a:solidFill>
                <a:latin typeface="Arial"/>
                <a:ea typeface="Arial"/>
                <a:cs typeface="Arial"/>
                <a:sym typeface="Arial"/>
              </a:rPr>
              <a:t>" (TCU, 2020).</a:t>
            </a:r>
            <a:endParaRPr b="1" i="0" sz="3300" u="none" cap="none" strike="noStrike">
              <a:solidFill>
                <a:srgbClr val="01245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87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t/>
            </a:r>
            <a:endParaRPr b="1" i="0" sz="3300" u="none" cap="none" strike="noStrike">
              <a:solidFill>
                <a:srgbClr val="01245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2ef2767d0a6_0_186"/>
          <p:cNvSpPr/>
          <p:nvPr/>
        </p:nvSpPr>
        <p:spPr>
          <a:xfrm>
            <a:off x="465600" y="0"/>
            <a:ext cx="11607900" cy="64758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2ef2767d0a6_0_225"/>
          <p:cNvSpPr/>
          <p:nvPr/>
        </p:nvSpPr>
        <p:spPr>
          <a:xfrm>
            <a:off x="0" y="0"/>
            <a:ext cx="12207240" cy="6866573"/>
          </a:xfrm>
          <a:custGeom>
            <a:rect b="b" l="l" r="r" t="t"/>
            <a:pathLst>
              <a:path extrusionOk="0" h="10287000" w="18288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0124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2" name="Google Shape;162;g2ef2767d0a6_0_225"/>
          <p:cNvGrpSpPr/>
          <p:nvPr/>
        </p:nvGrpSpPr>
        <p:grpSpPr>
          <a:xfrm>
            <a:off x="0" y="25401"/>
            <a:ext cx="11508892" cy="2438522"/>
            <a:chOff x="0" y="38100"/>
            <a:chExt cx="17262475" cy="3657600"/>
          </a:xfrm>
        </p:grpSpPr>
        <p:sp>
          <p:nvSpPr>
            <p:cNvPr id="163" name="Google Shape;163;g2ef2767d0a6_0_225"/>
            <p:cNvSpPr/>
            <p:nvPr/>
          </p:nvSpPr>
          <p:spPr>
            <a:xfrm>
              <a:off x="0" y="474222"/>
              <a:ext cx="17262475" cy="2781300"/>
            </a:xfrm>
            <a:custGeom>
              <a:rect b="b" l="l" r="r" t="t"/>
              <a:pathLst>
                <a:path extrusionOk="0" h="2781300" w="17262475">
                  <a:moveTo>
                    <a:pt x="0" y="0"/>
                  </a:moveTo>
                  <a:lnTo>
                    <a:pt x="17262470" y="0"/>
                  </a:lnTo>
                  <a:lnTo>
                    <a:pt x="17262470" y="2781299"/>
                  </a:lnTo>
                  <a:lnTo>
                    <a:pt x="0" y="27812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" name="Google Shape;164;g2ef2767d0a6_0_225"/>
            <p:cNvSpPr/>
            <p:nvPr/>
          </p:nvSpPr>
          <p:spPr>
            <a:xfrm>
              <a:off x="1485899" y="38100"/>
              <a:ext cx="6315000" cy="3657600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5" name="Google Shape;165;g2ef2767d0a6_0_225"/>
          <p:cNvSpPr txBox="1"/>
          <p:nvPr>
            <p:ph type="title"/>
          </p:nvPr>
        </p:nvSpPr>
        <p:spPr>
          <a:xfrm>
            <a:off x="6690265" y="922617"/>
            <a:ext cx="3491700" cy="51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4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pt-BR" sz="3300"/>
              <a:t>GOVERNANÇA</a:t>
            </a:r>
            <a:endParaRPr sz="3300"/>
          </a:p>
        </p:txBody>
      </p:sp>
      <p:grpSp>
        <p:nvGrpSpPr>
          <p:cNvPr id="166" name="Google Shape;166;g2ef2767d0a6_0_225"/>
          <p:cNvGrpSpPr/>
          <p:nvPr/>
        </p:nvGrpSpPr>
        <p:grpSpPr>
          <a:xfrm>
            <a:off x="685842" y="24477"/>
            <a:ext cx="11506767" cy="4333201"/>
            <a:chOff x="1028712" y="36714"/>
            <a:chExt cx="17259288" cy="6499477"/>
          </a:xfrm>
        </p:grpSpPr>
        <p:sp>
          <p:nvSpPr>
            <p:cNvPr id="167" name="Google Shape;167;g2ef2767d0a6_0_225"/>
            <p:cNvSpPr/>
            <p:nvPr/>
          </p:nvSpPr>
          <p:spPr>
            <a:xfrm>
              <a:off x="1028712" y="36714"/>
              <a:ext cx="7212330" cy="3656965"/>
            </a:xfrm>
            <a:custGeom>
              <a:rect b="b" l="l" r="r" t="t"/>
              <a:pathLst>
                <a:path extrusionOk="0" h="3656965" w="7212330">
                  <a:moveTo>
                    <a:pt x="437349" y="76"/>
                  </a:moveTo>
                  <a:lnTo>
                    <a:pt x="0" y="438124"/>
                  </a:lnTo>
                  <a:lnTo>
                    <a:pt x="437349" y="438124"/>
                  </a:lnTo>
                  <a:lnTo>
                    <a:pt x="437349" y="76"/>
                  </a:lnTo>
                  <a:close/>
                </a:path>
                <a:path extrusionOk="0" h="3656965" w="7212330">
                  <a:moveTo>
                    <a:pt x="457111" y="3217481"/>
                  </a:moveTo>
                  <a:lnTo>
                    <a:pt x="19062" y="3217481"/>
                  </a:lnTo>
                  <a:lnTo>
                    <a:pt x="457111" y="3654818"/>
                  </a:lnTo>
                  <a:lnTo>
                    <a:pt x="457111" y="3217481"/>
                  </a:lnTo>
                  <a:close/>
                </a:path>
                <a:path extrusionOk="0" h="3656965" w="7212330">
                  <a:moveTo>
                    <a:pt x="7211631" y="437337"/>
                  </a:moveTo>
                  <a:lnTo>
                    <a:pt x="6773596" y="0"/>
                  </a:lnTo>
                  <a:lnTo>
                    <a:pt x="6773596" y="437337"/>
                  </a:lnTo>
                  <a:lnTo>
                    <a:pt x="7211631" y="437337"/>
                  </a:lnTo>
                  <a:close/>
                </a:path>
                <a:path extrusionOk="0" h="3656965" w="7212330">
                  <a:moveTo>
                    <a:pt x="7211720" y="3218789"/>
                  </a:moveTo>
                  <a:lnTo>
                    <a:pt x="6774370" y="3218789"/>
                  </a:lnTo>
                  <a:lnTo>
                    <a:pt x="6774370" y="3656838"/>
                  </a:lnTo>
                  <a:lnTo>
                    <a:pt x="7211720" y="3218789"/>
                  </a:lnTo>
                  <a:close/>
                </a:path>
              </a:pathLst>
            </a:custGeom>
            <a:solidFill>
              <a:srgbClr val="E6DBCA">
                <a:alpha val="32941"/>
              </a:srgbClr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" name="Google Shape;168;g2ef2767d0a6_0_225"/>
            <p:cNvSpPr/>
            <p:nvPr/>
          </p:nvSpPr>
          <p:spPr>
            <a:xfrm>
              <a:off x="1485900" y="3754891"/>
              <a:ext cx="16802100" cy="2781300"/>
            </a:xfrm>
            <a:custGeom>
              <a:rect b="b" l="l" r="r" t="t"/>
              <a:pathLst>
                <a:path extrusionOk="0" h="2781300" w="16802100">
                  <a:moveTo>
                    <a:pt x="0" y="0"/>
                  </a:moveTo>
                  <a:lnTo>
                    <a:pt x="16802100" y="0"/>
                  </a:lnTo>
                  <a:lnTo>
                    <a:pt x="16802100" y="2781299"/>
                  </a:lnTo>
                  <a:lnTo>
                    <a:pt x="0" y="27812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9" name="Google Shape;169;g2ef2767d0a6_0_225"/>
          <p:cNvSpPr txBox="1"/>
          <p:nvPr/>
        </p:nvSpPr>
        <p:spPr>
          <a:xfrm>
            <a:off x="1690909" y="3109713"/>
            <a:ext cx="4652100" cy="51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47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pt-BR" sz="3300" u="none" cap="none" strike="noStrike">
                <a:solidFill>
                  <a:srgbClr val="012456"/>
                </a:solidFill>
                <a:latin typeface="Arial"/>
                <a:ea typeface="Arial"/>
                <a:cs typeface="Arial"/>
                <a:sym typeface="Arial"/>
              </a:rPr>
              <a:t>GESTÃO DE RISCOS</a:t>
            </a:r>
            <a:endParaRPr b="0" i="0" sz="3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0" name="Google Shape;170;g2ef2767d0a6_0_225"/>
          <p:cNvGrpSpPr/>
          <p:nvPr/>
        </p:nvGrpSpPr>
        <p:grpSpPr>
          <a:xfrm>
            <a:off x="0" y="2211273"/>
            <a:ext cx="11527943" cy="4628029"/>
            <a:chOff x="0" y="3316744"/>
            <a:chExt cx="17291050" cy="6941696"/>
          </a:xfrm>
        </p:grpSpPr>
        <p:sp>
          <p:nvSpPr>
            <p:cNvPr id="171" name="Google Shape;171;g2ef2767d0a6_0_225"/>
            <p:cNvSpPr/>
            <p:nvPr/>
          </p:nvSpPr>
          <p:spPr>
            <a:xfrm>
              <a:off x="10485608" y="3318753"/>
              <a:ext cx="6334200" cy="3657600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" name="Google Shape;172;g2ef2767d0a6_0_225"/>
            <p:cNvSpPr/>
            <p:nvPr/>
          </p:nvSpPr>
          <p:spPr>
            <a:xfrm>
              <a:off x="10047503" y="3316744"/>
              <a:ext cx="7211695" cy="3656965"/>
            </a:xfrm>
            <a:custGeom>
              <a:rect b="b" l="l" r="r" t="t"/>
              <a:pathLst>
                <a:path extrusionOk="0" h="3656965" w="7211695">
                  <a:moveTo>
                    <a:pt x="437959" y="0"/>
                  </a:moveTo>
                  <a:lnTo>
                    <a:pt x="609" y="438048"/>
                  </a:lnTo>
                  <a:lnTo>
                    <a:pt x="437959" y="438048"/>
                  </a:lnTo>
                  <a:lnTo>
                    <a:pt x="437959" y="0"/>
                  </a:lnTo>
                  <a:close/>
                </a:path>
                <a:path extrusionOk="0" h="3656965" w="7211695">
                  <a:moveTo>
                    <a:pt x="438035" y="3219500"/>
                  </a:moveTo>
                  <a:lnTo>
                    <a:pt x="0" y="3219500"/>
                  </a:lnTo>
                  <a:lnTo>
                    <a:pt x="438035" y="3656838"/>
                  </a:lnTo>
                  <a:lnTo>
                    <a:pt x="438035" y="3219500"/>
                  </a:lnTo>
                  <a:close/>
                </a:path>
                <a:path extrusionOk="0" h="3656965" w="7211695">
                  <a:moveTo>
                    <a:pt x="7211619" y="437959"/>
                  </a:moveTo>
                  <a:lnTo>
                    <a:pt x="6773570" y="622"/>
                  </a:lnTo>
                  <a:lnTo>
                    <a:pt x="6773570" y="437959"/>
                  </a:lnTo>
                  <a:lnTo>
                    <a:pt x="7211619" y="437959"/>
                  </a:lnTo>
                  <a:close/>
                </a:path>
                <a:path extrusionOk="0" h="3656965" w="7211695">
                  <a:moveTo>
                    <a:pt x="7211695" y="3217316"/>
                  </a:moveTo>
                  <a:lnTo>
                    <a:pt x="6774358" y="3217316"/>
                  </a:lnTo>
                  <a:lnTo>
                    <a:pt x="6774358" y="3655364"/>
                  </a:lnTo>
                  <a:lnTo>
                    <a:pt x="7211695" y="3217316"/>
                  </a:lnTo>
                  <a:close/>
                </a:path>
              </a:pathLst>
            </a:custGeom>
            <a:solidFill>
              <a:srgbClr val="FDD059">
                <a:alpha val="32941"/>
              </a:srgbClr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" name="Google Shape;173;g2ef2767d0a6_0_225"/>
            <p:cNvSpPr/>
            <p:nvPr/>
          </p:nvSpPr>
          <p:spPr>
            <a:xfrm>
              <a:off x="0" y="7036947"/>
              <a:ext cx="17291050" cy="2781300"/>
            </a:xfrm>
            <a:custGeom>
              <a:rect b="b" l="l" r="r" t="t"/>
              <a:pathLst>
                <a:path extrusionOk="0" h="2781300" w="17291050">
                  <a:moveTo>
                    <a:pt x="0" y="0"/>
                  </a:moveTo>
                  <a:lnTo>
                    <a:pt x="17291051" y="0"/>
                  </a:lnTo>
                  <a:lnTo>
                    <a:pt x="17291051" y="2781299"/>
                  </a:lnTo>
                  <a:lnTo>
                    <a:pt x="0" y="27812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" name="Google Shape;174;g2ef2767d0a6_0_225"/>
            <p:cNvSpPr/>
            <p:nvPr/>
          </p:nvSpPr>
          <p:spPr>
            <a:xfrm>
              <a:off x="1514474" y="6600840"/>
              <a:ext cx="6315000" cy="3657600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5" name="Google Shape;175;g2ef2767d0a6_0_225"/>
          <p:cNvSpPr txBox="1"/>
          <p:nvPr/>
        </p:nvSpPr>
        <p:spPr>
          <a:xfrm>
            <a:off x="6801434" y="5375312"/>
            <a:ext cx="3192900" cy="51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47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pt-BR" sz="3300" u="none" cap="none" strike="noStrike">
                <a:solidFill>
                  <a:srgbClr val="012456"/>
                </a:solidFill>
                <a:latin typeface="Arial"/>
                <a:ea typeface="Arial"/>
                <a:cs typeface="Arial"/>
                <a:sym typeface="Arial"/>
              </a:rPr>
              <a:t>INTEGRIDADE</a:t>
            </a:r>
            <a:endParaRPr b="0" i="0" sz="3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g2ef2767d0a6_0_225"/>
          <p:cNvSpPr/>
          <p:nvPr/>
        </p:nvSpPr>
        <p:spPr>
          <a:xfrm>
            <a:off x="704858" y="4399627"/>
            <a:ext cx="4814230" cy="2441024"/>
          </a:xfrm>
          <a:custGeom>
            <a:rect b="b" l="l" r="r" t="t"/>
            <a:pathLst>
              <a:path extrusionOk="0" h="3656965" w="7212330">
                <a:moveTo>
                  <a:pt x="437349" y="76"/>
                </a:moveTo>
                <a:lnTo>
                  <a:pt x="0" y="438124"/>
                </a:lnTo>
                <a:lnTo>
                  <a:pt x="437349" y="438124"/>
                </a:lnTo>
                <a:lnTo>
                  <a:pt x="437349" y="76"/>
                </a:lnTo>
                <a:close/>
              </a:path>
              <a:path extrusionOk="0" h="3656965" w="7212330">
                <a:moveTo>
                  <a:pt x="457111" y="3217481"/>
                </a:moveTo>
                <a:lnTo>
                  <a:pt x="19062" y="3217481"/>
                </a:lnTo>
                <a:lnTo>
                  <a:pt x="457111" y="3654818"/>
                </a:lnTo>
                <a:lnTo>
                  <a:pt x="457111" y="3217481"/>
                </a:lnTo>
                <a:close/>
              </a:path>
              <a:path extrusionOk="0" h="3656965" w="7212330">
                <a:moveTo>
                  <a:pt x="7211631" y="437337"/>
                </a:moveTo>
                <a:lnTo>
                  <a:pt x="6773596" y="0"/>
                </a:lnTo>
                <a:lnTo>
                  <a:pt x="6773596" y="437337"/>
                </a:lnTo>
                <a:lnTo>
                  <a:pt x="7211631" y="437337"/>
                </a:lnTo>
                <a:close/>
              </a:path>
              <a:path extrusionOk="0" h="3656965" w="7212330">
                <a:moveTo>
                  <a:pt x="7211720" y="3218789"/>
                </a:moveTo>
                <a:lnTo>
                  <a:pt x="6774370" y="3218789"/>
                </a:lnTo>
                <a:lnTo>
                  <a:pt x="6774370" y="3656838"/>
                </a:lnTo>
                <a:lnTo>
                  <a:pt x="7211720" y="3218789"/>
                </a:lnTo>
                <a:close/>
              </a:path>
            </a:pathLst>
          </a:custGeom>
          <a:solidFill>
            <a:srgbClr val="E6DBCA">
              <a:alpha val="32941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a2a827111a_0_16"/>
          <p:cNvSpPr/>
          <p:nvPr/>
        </p:nvSpPr>
        <p:spPr>
          <a:xfrm>
            <a:off x="0" y="0"/>
            <a:ext cx="12207240" cy="7329488"/>
          </a:xfrm>
          <a:custGeom>
            <a:rect b="b" l="l" r="r" t="t"/>
            <a:pathLst>
              <a:path extrusionOk="0" h="10287000" w="18288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94AAB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2" name="Google Shape;182;g3a2a827111a_0_16"/>
          <p:cNvGrpSpPr/>
          <p:nvPr/>
        </p:nvGrpSpPr>
        <p:grpSpPr>
          <a:xfrm>
            <a:off x="1148" y="0"/>
            <a:ext cx="2895321" cy="2899978"/>
            <a:chOff x="1722" y="0"/>
            <a:chExt cx="4342765" cy="4349750"/>
          </a:xfrm>
        </p:grpSpPr>
        <p:sp>
          <p:nvSpPr>
            <p:cNvPr id="183" name="Google Shape;183;g3a2a827111a_0_16"/>
            <p:cNvSpPr/>
            <p:nvPr/>
          </p:nvSpPr>
          <p:spPr>
            <a:xfrm>
              <a:off x="1722" y="0"/>
              <a:ext cx="4342765" cy="4349750"/>
            </a:xfrm>
            <a:custGeom>
              <a:rect b="b" l="l" r="r" t="t"/>
              <a:pathLst>
                <a:path extrusionOk="0" h="4349750" w="4342765">
                  <a:moveTo>
                    <a:pt x="0" y="4349693"/>
                  </a:moveTo>
                  <a:lnTo>
                    <a:pt x="0" y="0"/>
                  </a:lnTo>
                  <a:lnTo>
                    <a:pt x="4342728" y="0"/>
                  </a:lnTo>
                  <a:lnTo>
                    <a:pt x="0" y="4349693"/>
                  </a:lnTo>
                  <a:close/>
                </a:path>
              </a:pathLst>
            </a:custGeom>
            <a:solidFill>
              <a:srgbClr val="01245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" name="Google Shape;184;g3a2a827111a_0_16"/>
            <p:cNvSpPr/>
            <p:nvPr/>
          </p:nvSpPr>
          <p:spPr>
            <a:xfrm>
              <a:off x="806208" y="884097"/>
              <a:ext cx="1009650" cy="762000"/>
            </a:xfrm>
            <a:custGeom>
              <a:rect b="b" l="l" r="r" t="t"/>
              <a:pathLst>
                <a:path extrusionOk="0" h="762000" w="1009650">
                  <a:moveTo>
                    <a:pt x="474459" y="537806"/>
                  </a:moveTo>
                  <a:lnTo>
                    <a:pt x="468833" y="489280"/>
                  </a:lnTo>
                  <a:lnTo>
                    <a:pt x="452780" y="444728"/>
                  </a:lnTo>
                  <a:lnTo>
                    <a:pt x="427609" y="405434"/>
                  </a:lnTo>
                  <a:lnTo>
                    <a:pt x="394601" y="372643"/>
                  </a:lnTo>
                  <a:lnTo>
                    <a:pt x="355015" y="347662"/>
                  </a:lnTo>
                  <a:lnTo>
                    <a:pt x="310146" y="331724"/>
                  </a:lnTo>
                  <a:lnTo>
                    <a:pt x="261277" y="326136"/>
                  </a:lnTo>
                  <a:lnTo>
                    <a:pt x="226237" y="329018"/>
                  </a:lnTo>
                  <a:lnTo>
                    <a:pt x="193065" y="337324"/>
                  </a:lnTo>
                  <a:lnTo>
                    <a:pt x="162191" y="350570"/>
                  </a:lnTo>
                  <a:lnTo>
                    <a:pt x="134048" y="368261"/>
                  </a:lnTo>
                  <a:lnTo>
                    <a:pt x="138252" y="331635"/>
                  </a:lnTo>
                  <a:lnTo>
                    <a:pt x="164922" y="258381"/>
                  </a:lnTo>
                  <a:lnTo>
                    <a:pt x="187413" y="221754"/>
                  </a:lnTo>
                  <a:lnTo>
                    <a:pt x="216027" y="185127"/>
                  </a:lnTo>
                  <a:lnTo>
                    <a:pt x="250748" y="148488"/>
                  </a:lnTo>
                  <a:lnTo>
                    <a:pt x="291617" y="111848"/>
                  </a:lnTo>
                  <a:lnTo>
                    <a:pt x="338620" y="75222"/>
                  </a:lnTo>
                  <a:lnTo>
                    <a:pt x="391795" y="38582"/>
                  </a:lnTo>
                  <a:lnTo>
                    <a:pt x="366750" y="0"/>
                  </a:lnTo>
                  <a:lnTo>
                    <a:pt x="312496" y="35064"/>
                  </a:lnTo>
                  <a:lnTo>
                    <a:pt x="262585" y="70662"/>
                  </a:lnTo>
                  <a:lnTo>
                    <a:pt x="217017" y="106781"/>
                  </a:lnTo>
                  <a:lnTo>
                    <a:pt x="175793" y="143421"/>
                  </a:lnTo>
                  <a:lnTo>
                    <a:pt x="138899" y="180581"/>
                  </a:lnTo>
                  <a:lnTo>
                    <a:pt x="106349" y="218262"/>
                  </a:lnTo>
                  <a:lnTo>
                    <a:pt x="78130" y="256463"/>
                  </a:lnTo>
                  <a:lnTo>
                    <a:pt x="54254" y="295186"/>
                  </a:lnTo>
                  <a:lnTo>
                    <a:pt x="34734" y="334429"/>
                  </a:lnTo>
                  <a:lnTo>
                    <a:pt x="19532" y="374205"/>
                  </a:lnTo>
                  <a:lnTo>
                    <a:pt x="8686" y="414489"/>
                  </a:lnTo>
                  <a:lnTo>
                    <a:pt x="2171" y="455307"/>
                  </a:lnTo>
                  <a:lnTo>
                    <a:pt x="0" y="496633"/>
                  </a:lnTo>
                  <a:lnTo>
                    <a:pt x="4254" y="555358"/>
                  </a:lnTo>
                  <a:lnTo>
                    <a:pt x="17018" y="607352"/>
                  </a:lnTo>
                  <a:lnTo>
                    <a:pt x="38290" y="652602"/>
                  </a:lnTo>
                  <a:lnTo>
                    <a:pt x="68072" y="691121"/>
                  </a:lnTo>
                  <a:lnTo>
                    <a:pt x="104355" y="721918"/>
                  </a:lnTo>
                  <a:lnTo>
                    <a:pt x="145173" y="743902"/>
                  </a:lnTo>
                  <a:lnTo>
                    <a:pt x="190500" y="757085"/>
                  </a:lnTo>
                  <a:lnTo>
                    <a:pt x="240334" y="761479"/>
                  </a:lnTo>
                  <a:lnTo>
                    <a:pt x="289928" y="757948"/>
                  </a:lnTo>
                  <a:lnTo>
                    <a:pt x="334467" y="747344"/>
                  </a:lnTo>
                  <a:lnTo>
                    <a:pt x="373964" y="729678"/>
                  </a:lnTo>
                  <a:lnTo>
                    <a:pt x="408444" y="704926"/>
                  </a:lnTo>
                  <a:lnTo>
                    <a:pt x="436397" y="675195"/>
                  </a:lnTo>
                  <a:lnTo>
                    <a:pt x="456361" y="642518"/>
                  </a:lnTo>
                  <a:lnTo>
                    <a:pt x="472351" y="567778"/>
                  </a:lnTo>
                  <a:lnTo>
                    <a:pt x="472236" y="566686"/>
                  </a:lnTo>
                  <a:lnTo>
                    <a:pt x="473837" y="552411"/>
                  </a:lnTo>
                  <a:lnTo>
                    <a:pt x="474294" y="545160"/>
                  </a:lnTo>
                  <a:lnTo>
                    <a:pt x="474459" y="537806"/>
                  </a:lnTo>
                  <a:close/>
                </a:path>
                <a:path extrusionOk="0" h="762000" w="1009650">
                  <a:moveTo>
                    <a:pt x="1009650" y="537819"/>
                  </a:moveTo>
                  <a:lnTo>
                    <a:pt x="1004023" y="489292"/>
                  </a:lnTo>
                  <a:lnTo>
                    <a:pt x="987983" y="444741"/>
                  </a:lnTo>
                  <a:lnTo>
                    <a:pt x="962812" y="405434"/>
                  </a:lnTo>
                  <a:lnTo>
                    <a:pt x="929805" y="372643"/>
                  </a:lnTo>
                  <a:lnTo>
                    <a:pt x="890219" y="347637"/>
                  </a:lnTo>
                  <a:lnTo>
                    <a:pt x="845362" y="331711"/>
                  </a:lnTo>
                  <a:lnTo>
                    <a:pt x="796493" y="326110"/>
                  </a:lnTo>
                  <a:lnTo>
                    <a:pt x="757059" y="329755"/>
                  </a:lnTo>
                  <a:lnTo>
                    <a:pt x="720077" y="340233"/>
                  </a:lnTo>
                  <a:lnTo>
                    <a:pt x="686155" y="356857"/>
                  </a:lnTo>
                  <a:lnTo>
                    <a:pt x="655929" y="378955"/>
                  </a:lnTo>
                  <a:lnTo>
                    <a:pt x="655929" y="377647"/>
                  </a:lnTo>
                  <a:lnTo>
                    <a:pt x="655726" y="376555"/>
                  </a:lnTo>
                  <a:lnTo>
                    <a:pt x="655726" y="375208"/>
                  </a:lnTo>
                  <a:lnTo>
                    <a:pt x="668477" y="300405"/>
                  </a:lnTo>
                  <a:lnTo>
                    <a:pt x="684428" y="263004"/>
                  </a:lnTo>
                  <a:lnTo>
                    <a:pt x="706755" y="225602"/>
                  </a:lnTo>
                  <a:lnTo>
                    <a:pt x="735469" y="188188"/>
                  </a:lnTo>
                  <a:lnTo>
                    <a:pt x="770559" y="150774"/>
                  </a:lnTo>
                  <a:lnTo>
                    <a:pt x="812038" y="113372"/>
                  </a:lnTo>
                  <a:lnTo>
                    <a:pt x="859891" y="75958"/>
                  </a:lnTo>
                  <a:lnTo>
                    <a:pt x="914133" y="38557"/>
                  </a:lnTo>
                  <a:lnTo>
                    <a:pt x="889114" y="0"/>
                  </a:lnTo>
                  <a:lnTo>
                    <a:pt x="834859" y="35064"/>
                  </a:lnTo>
                  <a:lnTo>
                    <a:pt x="784936" y="70662"/>
                  </a:lnTo>
                  <a:lnTo>
                    <a:pt x="739368" y="106781"/>
                  </a:lnTo>
                  <a:lnTo>
                    <a:pt x="698131" y="143421"/>
                  </a:lnTo>
                  <a:lnTo>
                    <a:pt x="661238" y="180581"/>
                  </a:lnTo>
                  <a:lnTo>
                    <a:pt x="628675" y="218262"/>
                  </a:lnTo>
                  <a:lnTo>
                    <a:pt x="600468" y="256463"/>
                  </a:lnTo>
                  <a:lnTo>
                    <a:pt x="576592" y="295198"/>
                  </a:lnTo>
                  <a:lnTo>
                    <a:pt x="557060" y="334454"/>
                  </a:lnTo>
                  <a:lnTo>
                    <a:pt x="541870" y="374218"/>
                  </a:lnTo>
                  <a:lnTo>
                    <a:pt x="531012" y="414515"/>
                  </a:lnTo>
                  <a:lnTo>
                    <a:pt x="524510" y="455333"/>
                  </a:lnTo>
                  <a:lnTo>
                    <a:pt x="522338" y="496671"/>
                  </a:lnTo>
                  <a:lnTo>
                    <a:pt x="526592" y="555396"/>
                  </a:lnTo>
                  <a:lnTo>
                    <a:pt x="539356" y="607377"/>
                  </a:lnTo>
                  <a:lnTo>
                    <a:pt x="560628" y="652640"/>
                  </a:lnTo>
                  <a:lnTo>
                    <a:pt x="590423" y="691146"/>
                  </a:lnTo>
                  <a:lnTo>
                    <a:pt x="626706" y="721956"/>
                  </a:lnTo>
                  <a:lnTo>
                    <a:pt x="667512" y="743940"/>
                  </a:lnTo>
                  <a:lnTo>
                    <a:pt x="712825" y="757135"/>
                  </a:lnTo>
                  <a:lnTo>
                    <a:pt x="762660" y="761530"/>
                  </a:lnTo>
                  <a:lnTo>
                    <a:pt x="812241" y="757999"/>
                  </a:lnTo>
                  <a:lnTo>
                    <a:pt x="856792" y="747382"/>
                  </a:lnTo>
                  <a:lnTo>
                    <a:pt x="896302" y="729703"/>
                  </a:lnTo>
                  <a:lnTo>
                    <a:pt x="930770" y="704938"/>
                  </a:lnTo>
                  <a:lnTo>
                    <a:pt x="941476" y="693762"/>
                  </a:lnTo>
                  <a:lnTo>
                    <a:pt x="953312" y="680796"/>
                  </a:lnTo>
                  <a:lnTo>
                    <a:pt x="980313" y="644880"/>
                  </a:lnTo>
                  <a:lnTo>
                    <a:pt x="1006182" y="575983"/>
                  </a:lnTo>
                  <a:lnTo>
                    <a:pt x="1009650" y="537819"/>
                  </a:lnTo>
                  <a:close/>
                </a:path>
              </a:pathLst>
            </a:custGeom>
            <a:solidFill>
              <a:srgbClr val="94AABE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5" name="Google Shape;185;g3a2a827111a_0_16"/>
          <p:cNvSpPr txBox="1"/>
          <p:nvPr/>
        </p:nvSpPr>
        <p:spPr>
          <a:xfrm>
            <a:off x="1442550" y="221400"/>
            <a:ext cx="9898500" cy="733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3025">
            <a:spAutoFit/>
          </a:bodyPr>
          <a:lstStyle/>
          <a:p>
            <a:pPr indent="0" lvl="0" marL="12700" rtl="0" algn="just">
              <a:lnSpc>
                <a:spcPct val="1087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b="1" lang="pt-BR" sz="3300">
                <a:solidFill>
                  <a:srgbClr val="012456"/>
                </a:solidFill>
              </a:rPr>
              <a:t>i           </a:t>
            </a:r>
            <a:r>
              <a:rPr b="1" lang="pt-BR" sz="3300">
                <a:solidFill>
                  <a:srgbClr val="0000FF"/>
                </a:solidFill>
              </a:rPr>
              <a:t>Instâncias de integridade na UFC</a:t>
            </a:r>
            <a:endParaRPr b="1" i="0" sz="3300" u="none" cap="none" strike="noStrike">
              <a:solidFill>
                <a:srgbClr val="0000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736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t/>
            </a:r>
            <a:endParaRPr b="0" i="0" sz="3300" u="none" cap="none" strike="noStrike">
              <a:solidFill>
                <a:srgbClr val="012456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12700" marR="0" rtl="0" algn="just">
              <a:lnSpc>
                <a:spcPct val="1087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lang="pt-BR" sz="3300">
                <a:solidFill>
                  <a:srgbClr val="012456"/>
                </a:solidFill>
              </a:rPr>
              <a:t>Aqui na UFC, temos 8 (oito) instâncias de integridade responsáveis pela aplicação de condutas da integridade e que são monitoradas pelo Comitê de Governança (CGOV) e a Secretaria de Governança(SECGOV).</a:t>
            </a:r>
            <a:br>
              <a:rPr b="1" lang="pt-BR" sz="3300">
                <a:solidFill>
                  <a:srgbClr val="012456"/>
                </a:solidFill>
              </a:rPr>
            </a:br>
            <a:br>
              <a:rPr b="1" lang="pt-BR" sz="3300">
                <a:solidFill>
                  <a:srgbClr val="012456"/>
                </a:solidFill>
              </a:rPr>
            </a:br>
            <a:r>
              <a:rPr b="1" lang="pt-BR" sz="3300">
                <a:solidFill>
                  <a:srgbClr val="012456"/>
                </a:solidFill>
              </a:rPr>
              <a:t>Temos ainda os seguintes normativos.</a:t>
            </a:r>
            <a:br>
              <a:rPr b="1" lang="pt-BR" sz="3300">
                <a:solidFill>
                  <a:srgbClr val="012456"/>
                </a:solidFill>
              </a:rPr>
            </a:br>
            <a:br>
              <a:rPr b="1" lang="pt-BR" sz="3300">
                <a:solidFill>
                  <a:srgbClr val="012456"/>
                </a:solidFill>
              </a:rPr>
            </a:br>
            <a:r>
              <a:rPr b="1" lang="pt-BR" sz="3300" u="sng">
                <a:solidFill>
                  <a:schemeClr val="hlink"/>
                </a:solidFill>
                <a:hlinkClick r:id="rId3"/>
              </a:rPr>
              <a:t>Política de Gestão de Riscos</a:t>
            </a:r>
            <a:br>
              <a:rPr b="1" lang="pt-BR" sz="3300" u="sng">
                <a:solidFill>
                  <a:schemeClr val="hlink"/>
                </a:solidFill>
                <a:hlinkClick r:id="rId4"/>
              </a:rPr>
            </a:br>
            <a:r>
              <a:rPr b="1" lang="pt-BR" sz="3300" u="sng">
                <a:solidFill>
                  <a:schemeClr val="hlink"/>
                </a:solidFill>
                <a:hlinkClick r:id="rId5"/>
              </a:rPr>
              <a:t>Plano de Integridade</a:t>
            </a:r>
            <a:endParaRPr b="1" i="0" sz="3300" u="none" cap="none" strike="noStrike">
              <a:solidFill>
                <a:srgbClr val="01245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87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t/>
            </a:r>
            <a:endParaRPr b="1" i="0" sz="3300" u="none" cap="none" strike="noStrike">
              <a:solidFill>
                <a:srgbClr val="01245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a2a827111a_0_112"/>
          <p:cNvSpPr/>
          <p:nvPr/>
        </p:nvSpPr>
        <p:spPr>
          <a:xfrm>
            <a:off x="9945917" y="1464920"/>
            <a:ext cx="1271588" cy="102999"/>
          </a:xfrm>
          <a:custGeom>
            <a:rect b="b" l="l" r="r" t="t"/>
            <a:pathLst>
              <a:path extrusionOk="0" h="154305" w="1905000">
                <a:moveTo>
                  <a:pt x="1821403" y="153711"/>
                </a:moveTo>
                <a:lnTo>
                  <a:pt x="99845" y="153711"/>
                </a:lnTo>
                <a:lnTo>
                  <a:pt x="70462" y="139506"/>
                </a:lnTo>
                <a:lnTo>
                  <a:pt x="43862" y="106136"/>
                </a:lnTo>
                <a:lnTo>
                  <a:pt x="21229" y="67465"/>
                </a:lnTo>
                <a:lnTo>
                  <a:pt x="3748" y="37359"/>
                </a:lnTo>
                <a:lnTo>
                  <a:pt x="0" y="24817"/>
                </a:lnTo>
                <a:lnTo>
                  <a:pt x="3713" y="12719"/>
                </a:lnTo>
                <a:lnTo>
                  <a:pt x="12814" y="3602"/>
                </a:lnTo>
                <a:lnTo>
                  <a:pt x="25228" y="0"/>
                </a:lnTo>
                <a:lnTo>
                  <a:pt x="1880277" y="0"/>
                </a:lnTo>
                <a:lnTo>
                  <a:pt x="1892981" y="3542"/>
                </a:lnTo>
                <a:lnTo>
                  <a:pt x="1901402" y="12309"/>
                </a:lnTo>
                <a:lnTo>
                  <a:pt x="46703" y="12309"/>
                </a:lnTo>
                <a:lnTo>
                  <a:pt x="25228" y="49673"/>
                </a:lnTo>
                <a:lnTo>
                  <a:pt x="72300" y="49673"/>
                </a:lnTo>
                <a:lnTo>
                  <a:pt x="108673" y="102766"/>
                </a:lnTo>
                <a:lnTo>
                  <a:pt x="102178" y="102766"/>
                </a:lnTo>
                <a:lnTo>
                  <a:pt x="107499" y="105062"/>
                </a:lnTo>
                <a:lnTo>
                  <a:pt x="115530" y="112774"/>
                </a:lnTo>
                <a:lnTo>
                  <a:pt x="1801941" y="112774"/>
                </a:lnTo>
                <a:lnTo>
                  <a:pt x="1799914" y="116357"/>
                </a:lnTo>
                <a:lnTo>
                  <a:pt x="1797750" y="135972"/>
                </a:lnTo>
                <a:lnTo>
                  <a:pt x="1809564" y="149813"/>
                </a:lnTo>
                <a:lnTo>
                  <a:pt x="1824057" y="152570"/>
                </a:lnTo>
                <a:lnTo>
                  <a:pt x="1821403" y="153711"/>
                </a:lnTo>
                <a:close/>
              </a:path>
              <a:path extrusionOk="0" h="154305" w="1905000">
                <a:moveTo>
                  <a:pt x="72300" y="49673"/>
                </a:moveTo>
                <a:lnTo>
                  <a:pt x="25228" y="49673"/>
                </a:lnTo>
                <a:lnTo>
                  <a:pt x="46703" y="12309"/>
                </a:lnTo>
                <a:lnTo>
                  <a:pt x="72300" y="49673"/>
                </a:lnTo>
                <a:close/>
              </a:path>
              <a:path extrusionOk="0" h="154305" w="1905000">
                <a:moveTo>
                  <a:pt x="1837646" y="49673"/>
                </a:moveTo>
                <a:lnTo>
                  <a:pt x="72300" y="49673"/>
                </a:lnTo>
                <a:lnTo>
                  <a:pt x="46703" y="12309"/>
                </a:lnTo>
                <a:lnTo>
                  <a:pt x="1858788" y="12309"/>
                </a:lnTo>
                <a:lnTo>
                  <a:pt x="1837646" y="49673"/>
                </a:lnTo>
                <a:close/>
              </a:path>
              <a:path extrusionOk="0" h="154305" w="1905000">
                <a:moveTo>
                  <a:pt x="1824057" y="152570"/>
                </a:moveTo>
                <a:lnTo>
                  <a:pt x="1809564" y="149813"/>
                </a:lnTo>
                <a:lnTo>
                  <a:pt x="1797750" y="135972"/>
                </a:lnTo>
                <a:lnTo>
                  <a:pt x="1799914" y="116357"/>
                </a:lnTo>
                <a:lnTo>
                  <a:pt x="1858788" y="12309"/>
                </a:lnTo>
                <a:lnTo>
                  <a:pt x="1880277" y="49673"/>
                </a:lnTo>
                <a:lnTo>
                  <a:pt x="1894798" y="49673"/>
                </a:lnTo>
                <a:lnTo>
                  <a:pt x="1864034" y="104042"/>
                </a:lnTo>
                <a:lnTo>
                  <a:pt x="1821398" y="104042"/>
                </a:lnTo>
                <a:lnTo>
                  <a:pt x="1839450" y="111804"/>
                </a:lnTo>
                <a:lnTo>
                  <a:pt x="1845468" y="128880"/>
                </a:lnTo>
                <a:lnTo>
                  <a:pt x="1840388" y="143298"/>
                </a:lnTo>
                <a:lnTo>
                  <a:pt x="1833466" y="148527"/>
                </a:lnTo>
                <a:lnTo>
                  <a:pt x="1824057" y="152570"/>
                </a:lnTo>
                <a:close/>
              </a:path>
              <a:path extrusionOk="0" h="154305" w="1905000">
                <a:moveTo>
                  <a:pt x="1894798" y="49673"/>
                </a:moveTo>
                <a:lnTo>
                  <a:pt x="1880277" y="49673"/>
                </a:lnTo>
                <a:lnTo>
                  <a:pt x="1858788" y="12309"/>
                </a:lnTo>
                <a:lnTo>
                  <a:pt x="1901402" y="12309"/>
                </a:lnTo>
                <a:lnTo>
                  <a:pt x="1901641" y="12558"/>
                </a:lnTo>
                <a:lnTo>
                  <a:pt x="1904991" y="24635"/>
                </a:lnTo>
                <a:lnTo>
                  <a:pt x="1901766" y="37359"/>
                </a:lnTo>
                <a:lnTo>
                  <a:pt x="1894798" y="49673"/>
                </a:lnTo>
                <a:close/>
              </a:path>
              <a:path extrusionOk="0" h="154305" w="1905000">
                <a:moveTo>
                  <a:pt x="115530" y="112774"/>
                </a:moveTo>
                <a:lnTo>
                  <a:pt x="107499" y="105062"/>
                </a:lnTo>
                <a:lnTo>
                  <a:pt x="102178" y="102766"/>
                </a:lnTo>
                <a:lnTo>
                  <a:pt x="104545" y="103291"/>
                </a:lnTo>
                <a:lnTo>
                  <a:pt x="109192" y="103523"/>
                </a:lnTo>
                <a:lnTo>
                  <a:pt x="115530" y="112774"/>
                </a:lnTo>
                <a:close/>
              </a:path>
              <a:path extrusionOk="0" h="154305" w="1905000">
                <a:moveTo>
                  <a:pt x="109192" y="103523"/>
                </a:moveTo>
                <a:lnTo>
                  <a:pt x="104545" y="103291"/>
                </a:lnTo>
                <a:lnTo>
                  <a:pt x="102178" y="102766"/>
                </a:lnTo>
                <a:lnTo>
                  <a:pt x="108673" y="102766"/>
                </a:lnTo>
                <a:lnTo>
                  <a:pt x="109192" y="103523"/>
                </a:lnTo>
                <a:close/>
              </a:path>
              <a:path extrusionOk="0" h="154305" w="1905000">
                <a:moveTo>
                  <a:pt x="1801941" y="112774"/>
                </a:moveTo>
                <a:lnTo>
                  <a:pt x="115530" y="112774"/>
                </a:lnTo>
                <a:lnTo>
                  <a:pt x="109192" y="103523"/>
                </a:lnTo>
                <a:lnTo>
                  <a:pt x="119578" y="104042"/>
                </a:lnTo>
                <a:lnTo>
                  <a:pt x="1806882" y="104042"/>
                </a:lnTo>
                <a:lnTo>
                  <a:pt x="1801941" y="112774"/>
                </a:lnTo>
                <a:close/>
              </a:path>
              <a:path extrusionOk="0" h="154305" w="1905000">
                <a:moveTo>
                  <a:pt x="1840388" y="143298"/>
                </a:moveTo>
                <a:lnTo>
                  <a:pt x="1845468" y="128880"/>
                </a:lnTo>
                <a:lnTo>
                  <a:pt x="1839450" y="111804"/>
                </a:lnTo>
                <a:lnTo>
                  <a:pt x="1821398" y="104042"/>
                </a:lnTo>
                <a:lnTo>
                  <a:pt x="1864034" y="104042"/>
                </a:lnTo>
                <a:lnTo>
                  <a:pt x="1842892" y="141406"/>
                </a:lnTo>
                <a:lnTo>
                  <a:pt x="1840388" y="143298"/>
                </a:lnTo>
                <a:close/>
              </a:path>
              <a:path extrusionOk="0" h="154305" w="1905000">
                <a:moveTo>
                  <a:pt x="1833466" y="148527"/>
                </a:moveTo>
                <a:lnTo>
                  <a:pt x="1840388" y="143298"/>
                </a:lnTo>
                <a:lnTo>
                  <a:pt x="1839452" y="145954"/>
                </a:lnTo>
                <a:lnTo>
                  <a:pt x="1833466" y="148527"/>
                </a:lnTo>
                <a:close/>
              </a:path>
              <a:path extrusionOk="0" h="154305" w="1905000">
                <a:moveTo>
                  <a:pt x="1827297" y="153187"/>
                </a:moveTo>
                <a:lnTo>
                  <a:pt x="1824057" y="152570"/>
                </a:lnTo>
                <a:lnTo>
                  <a:pt x="1833466" y="148527"/>
                </a:lnTo>
                <a:lnTo>
                  <a:pt x="1827297" y="153187"/>
                </a:lnTo>
                <a:close/>
              </a:path>
            </a:pathLst>
          </a:custGeom>
          <a:solidFill>
            <a:srgbClr val="0124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g3a2a827111a_0_112"/>
          <p:cNvSpPr/>
          <p:nvPr/>
        </p:nvSpPr>
        <p:spPr>
          <a:xfrm>
            <a:off x="10030962" y="685393"/>
            <a:ext cx="1084240" cy="744303"/>
          </a:xfrm>
          <a:custGeom>
            <a:rect b="b" l="l" r="r" t="t"/>
            <a:pathLst>
              <a:path extrusionOk="0" h="1115060" w="1624330">
                <a:moveTo>
                  <a:pt x="639292" y="511835"/>
                </a:moveTo>
                <a:lnTo>
                  <a:pt x="636651" y="499046"/>
                </a:lnTo>
                <a:lnTo>
                  <a:pt x="629488" y="488505"/>
                </a:lnTo>
                <a:lnTo>
                  <a:pt x="618921" y="481355"/>
                </a:lnTo>
                <a:lnTo>
                  <a:pt x="606107" y="478713"/>
                </a:lnTo>
                <a:lnTo>
                  <a:pt x="572947" y="478713"/>
                </a:lnTo>
                <a:lnTo>
                  <a:pt x="572947" y="544944"/>
                </a:lnTo>
                <a:lnTo>
                  <a:pt x="572947" y="734428"/>
                </a:lnTo>
                <a:lnTo>
                  <a:pt x="381596" y="734428"/>
                </a:lnTo>
                <a:lnTo>
                  <a:pt x="381596" y="544944"/>
                </a:lnTo>
                <a:lnTo>
                  <a:pt x="572947" y="544944"/>
                </a:lnTo>
                <a:lnTo>
                  <a:pt x="572947" y="478713"/>
                </a:lnTo>
                <a:lnTo>
                  <a:pt x="348424" y="478713"/>
                </a:lnTo>
                <a:lnTo>
                  <a:pt x="335610" y="481342"/>
                </a:lnTo>
                <a:lnTo>
                  <a:pt x="325056" y="488505"/>
                </a:lnTo>
                <a:lnTo>
                  <a:pt x="317893" y="499033"/>
                </a:lnTo>
                <a:lnTo>
                  <a:pt x="315252" y="511835"/>
                </a:lnTo>
                <a:lnTo>
                  <a:pt x="315252" y="767549"/>
                </a:lnTo>
                <a:lnTo>
                  <a:pt x="317893" y="780338"/>
                </a:lnTo>
                <a:lnTo>
                  <a:pt x="325056" y="790879"/>
                </a:lnTo>
                <a:lnTo>
                  <a:pt x="335610" y="798029"/>
                </a:lnTo>
                <a:lnTo>
                  <a:pt x="348424" y="800671"/>
                </a:lnTo>
                <a:lnTo>
                  <a:pt x="606107" y="800671"/>
                </a:lnTo>
                <a:lnTo>
                  <a:pt x="608660" y="799579"/>
                </a:lnTo>
                <a:lnTo>
                  <a:pt x="619937" y="794715"/>
                </a:lnTo>
                <a:lnTo>
                  <a:pt x="628916" y="791565"/>
                </a:lnTo>
                <a:lnTo>
                  <a:pt x="629297" y="790689"/>
                </a:lnTo>
                <a:lnTo>
                  <a:pt x="630174" y="790321"/>
                </a:lnTo>
                <a:lnTo>
                  <a:pt x="633361" y="781265"/>
                </a:lnTo>
                <a:lnTo>
                  <a:pt x="639292" y="767549"/>
                </a:lnTo>
                <a:lnTo>
                  <a:pt x="639292" y="734428"/>
                </a:lnTo>
                <a:lnTo>
                  <a:pt x="639292" y="544944"/>
                </a:lnTo>
                <a:lnTo>
                  <a:pt x="639292" y="511835"/>
                </a:lnTo>
                <a:close/>
              </a:path>
              <a:path extrusionOk="0" h="1115060" w="1624330">
                <a:moveTo>
                  <a:pt x="1313891" y="629729"/>
                </a:moveTo>
                <a:lnTo>
                  <a:pt x="1305864" y="606971"/>
                </a:lnTo>
                <a:lnTo>
                  <a:pt x="1281798" y="596620"/>
                </a:lnTo>
                <a:lnTo>
                  <a:pt x="733171" y="596620"/>
                </a:lnTo>
                <a:lnTo>
                  <a:pt x="709104" y="606971"/>
                </a:lnTo>
                <a:lnTo>
                  <a:pt x="701078" y="629729"/>
                </a:lnTo>
                <a:lnTo>
                  <a:pt x="709104" y="652500"/>
                </a:lnTo>
                <a:lnTo>
                  <a:pt x="733171" y="662851"/>
                </a:lnTo>
                <a:lnTo>
                  <a:pt x="1281798" y="662851"/>
                </a:lnTo>
                <a:lnTo>
                  <a:pt x="1305864" y="652500"/>
                </a:lnTo>
                <a:lnTo>
                  <a:pt x="1313891" y="629729"/>
                </a:lnTo>
                <a:close/>
              </a:path>
              <a:path extrusionOk="0" h="1115060" w="1624330">
                <a:moveTo>
                  <a:pt x="1313891" y="519480"/>
                </a:moveTo>
                <a:lnTo>
                  <a:pt x="1305864" y="496709"/>
                </a:lnTo>
                <a:lnTo>
                  <a:pt x="1281798" y="486371"/>
                </a:lnTo>
                <a:lnTo>
                  <a:pt x="733171" y="486371"/>
                </a:lnTo>
                <a:lnTo>
                  <a:pt x="709104" y="496709"/>
                </a:lnTo>
                <a:lnTo>
                  <a:pt x="701078" y="519480"/>
                </a:lnTo>
                <a:lnTo>
                  <a:pt x="709104" y="542251"/>
                </a:lnTo>
                <a:lnTo>
                  <a:pt x="733171" y="552589"/>
                </a:lnTo>
                <a:lnTo>
                  <a:pt x="1281798" y="552589"/>
                </a:lnTo>
                <a:lnTo>
                  <a:pt x="1305864" y="542251"/>
                </a:lnTo>
                <a:lnTo>
                  <a:pt x="1313891" y="519480"/>
                </a:lnTo>
                <a:close/>
              </a:path>
              <a:path extrusionOk="0" h="1115060" w="1624330">
                <a:moveTo>
                  <a:pt x="1449044" y="188747"/>
                </a:moveTo>
                <a:lnTo>
                  <a:pt x="1447063" y="179158"/>
                </a:lnTo>
                <a:lnTo>
                  <a:pt x="1441691" y="171246"/>
                </a:lnTo>
                <a:lnTo>
                  <a:pt x="1433779" y="165887"/>
                </a:lnTo>
                <a:lnTo>
                  <a:pt x="1424165" y="163906"/>
                </a:lnTo>
                <a:lnTo>
                  <a:pt x="1399298" y="163906"/>
                </a:lnTo>
                <a:lnTo>
                  <a:pt x="1399298" y="213588"/>
                </a:lnTo>
                <a:lnTo>
                  <a:pt x="1399298" y="355447"/>
                </a:lnTo>
                <a:lnTo>
                  <a:pt x="1399298" y="421678"/>
                </a:lnTo>
                <a:lnTo>
                  <a:pt x="1399298" y="905497"/>
                </a:lnTo>
                <a:lnTo>
                  <a:pt x="216903" y="905497"/>
                </a:lnTo>
                <a:lnTo>
                  <a:pt x="216903" y="420230"/>
                </a:lnTo>
                <a:lnTo>
                  <a:pt x="220294" y="421678"/>
                </a:lnTo>
                <a:lnTo>
                  <a:pt x="1399298" y="421678"/>
                </a:lnTo>
                <a:lnTo>
                  <a:pt x="1399298" y="355447"/>
                </a:lnTo>
                <a:lnTo>
                  <a:pt x="220294" y="355447"/>
                </a:lnTo>
                <a:lnTo>
                  <a:pt x="216903" y="356908"/>
                </a:lnTo>
                <a:lnTo>
                  <a:pt x="216903" y="213588"/>
                </a:lnTo>
                <a:lnTo>
                  <a:pt x="1399298" y="213588"/>
                </a:lnTo>
                <a:lnTo>
                  <a:pt x="1399298" y="163906"/>
                </a:lnTo>
                <a:lnTo>
                  <a:pt x="192036" y="163906"/>
                </a:lnTo>
                <a:lnTo>
                  <a:pt x="182422" y="165887"/>
                </a:lnTo>
                <a:lnTo>
                  <a:pt x="174498" y="171246"/>
                </a:lnTo>
                <a:lnTo>
                  <a:pt x="169125" y="179158"/>
                </a:lnTo>
                <a:lnTo>
                  <a:pt x="167144" y="188747"/>
                </a:lnTo>
                <a:lnTo>
                  <a:pt x="167144" y="930338"/>
                </a:lnTo>
                <a:lnTo>
                  <a:pt x="169125" y="939927"/>
                </a:lnTo>
                <a:lnTo>
                  <a:pt x="174498" y="947826"/>
                </a:lnTo>
                <a:lnTo>
                  <a:pt x="182422" y="953198"/>
                </a:lnTo>
                <a:lnTo>
                  <a:pt x="192036" y="955167"/>
                </a:lnTo>
                <a:lnTo>
                  <a:pt x="1424165" y="955167"/>
                </a:lnTo>
                <a:lnTo>
                  <a:pt x="1426057" y="954366"/>
                </a:lnTo>
                <a:lnTo>
                  <a:pt x="1434465" y="950747"/>
                </a:lnTo>
                <a:lnTo>
                  <a:pt x="1441272" y="948359"/>
                </a:lnTo>
                <a:lnTo>
                  <a:pt x="1441551" y="947699"/>
                </a:lnTo>
                <a:lnTo>
                  <a:pt x="1442224" y="947407"/>
                </a:lnTo>
                <a:lnTo>
                  <a:pt x="1444625" y="940587"/>
                </a:lnTo>
                <a:lnTo>
                  <a:pt x="1449044" y="930338"/>
                </a:lnTo>
                <a:lnTo>
                  <a:pt x="1449044" y="905497"/>
                </a:lnTo>
                <a:lnTo>
                  <a:pt x="1449044" y="213588"/>
                </a:lnTo>
                <a:lnTo>
                  <a:pt x="1449044" y="188747"/>
                </a:lnTo>
                <a:close/>
              </a:path>
              <a:path extrusionOk="0" h="1115060" w="1624330">
                <a:moveTo>
                  <a:pt x="1624088" y="231114"/>
                </a:moveTo>
                <a:lnTo>
                  <a:pt x="1619669" y="184594"/>
                </a:lnTo>
                <a:lnTo>
                  <a:pt x="1607019" y="141236"/>
                </a:lnTo>
                <a:lnTo>
                  <a:pt x="1586992" y="101993"/>
                </a:lnTo>
                <a:lnTo>
                  <a:pt x="1562709" y="70662"/>
                </a:lnTo>
                <a:lnTo>
                  <a:pt x="1553349" y="70662"/>
                </a:lnTo>
                <a:lnTo>
                  <a:pt x="1553349" y="231114"/>
                </a:lnTo>
                <a:lnTo>
                  <a:pt x="1553349" y="883704"/>
                </a:lnTo>
                <a:lnTo>
                  <a:pt x="1545882" y="934364"/>
                </a:lnTo>
                <a:lnTo>
                  <a:pt x="1525092" y="978408"/>
                </a:lnTo>
                <a:lnTo>
                  <a:pt x="1493431" y="1013167"/>
                </a:lnTo>
                <a:lnTo>
                  <a:pt x="1453311" y="1035977"/>
                </a:lnTo>
                <a:lnTo>
                  <a:pt x="1407160" y="1044168"/>
                </a:lnTo>
                <a:lnTo>
                  <a:pt x="216928" y="1044168"/>
                </a:lnTo>
                <a:lnTo>
                  <a:pt x="170789" y="1035977"/>
                </a:lnTo>
                <a:lnTo>
                  <a:pt x="130670" y="1013167"/>
                </a:lnTo>
                <a:lnTo>
                  <a:pt x="99021" y="978408"/>
                </a:lnTo>
                <a:lnTo>
                  <a:pt x="78244" y="934377"/>
                </a:lnTo>
                <a:lnTo>
                  <a:pt x="70777" y="883704"/>
                </a:lnTo>
                <a:lnTo>
                  <a:pt x="70777" y="231114"/>
                </a:lnTo>
                <a:lnTo>
                  <a:pt x="78244" y="180454"/>
                </a:lnTo>
                <a:lnTo>
                  <a:pt x="99009" y="136410"/>
                </a:lnTo>
                <a:lnTo>
                  <a:pt x="130670" y="101650"/>
                </a:lnTo>
                <a:lnTo>
                  <a:pt x="170789" y="78854"/>
                </a:lnTo>
                <a:lnTo>
                  <a:pt x="216928" y="70662"/>
                </a:lnTo>
                <a:lnTo>
                  <a:pt x="1407160" y="70662"/>
                </a:lnTo>
                <a:lnTo>
                  <a:pt x="1453311" y="78841"/>
                </a:lnTo>
                <a:lnTo>
                  <a:pt x="1493431" y="101650"/>
                </a:lnTo>
                <a:lnTo>
                  <a:pt x="1525092" y="136410"/>
                </a:lnTo>
                <a:lnTo>
                  <a:pt x="1545882" y="180441"/>
                </a:lnTo>
                <a:lnTo>
                  <a:pt x="1553349" y="231114"/>
                </a:lnTo>
                <a:lnTo>
                  <a:pt x="1553349" y="70662"/>
                </a:lnTo>
                <a:lnTo>
                  <a:pt x="1423263" y="70662"/>
                </a:lnTo>
                <a:lnTo>
                  <a:pt x="1562709" y="70650"/>
                </a:lnTo>
                <a:lnTo>
                  <a:pt x="1560474" y="67767"/>
                </a:lnTo>
                <a:lnTo>
                  <a:pt x="1528356" y="39535"/>
                </a:lnTo>
                <a:lnTo>
                  <a:pt x="1491513" y="18199"/>
                </a:lnTo>
                <a:lnTo>
                  <a:pt x="1450822" y="4711"/>
                </a:lnTo>
                <a:lnTo>
                  <a:pt x="1407160" y="0"/>
                </a:lnTo>
                <a:lnTo>
                  <a:pt x="216928" y="0"/>
                </a:lnTo>
                <a:lnTo>
                  <a:pt x="173266" y="4711"/>
                </a:lnTo>
                <a:lnTo>
                  <a:pt x="132575" y="18199"/>
                </a:lnTo>
                <a:lnTo>
                  <a:pt x="95719" y="39535"/>
                </a:lnTo>
                <a:lnTo>
                  <a:pt x="63614" y="67767"/>
                </a:lnTo>
                <a:lnTo>
                  <a:pt x="37096" y="101993"/>
                </a:lnTo>
                <a:lnTo>
                  <a:pt x="17081" y="141236"/>
                </a:lnTo>
                <a:lnTo>
                  <a:pt x="4419" y="184594"/>
                </a:lnTo>
                <a:lnTo>
                  <a:pt x="0" y="231114"/>
                </a:lnTo>
                <a:lnTo>
                  <a:pt x="0" y="883704"/>
                </a:lnTo>
                <a:lnTo>
                  <a:pt x="4419" y="930224"/>
                </a:lnTo>
                <a:lnTo>
                  <a:pt x="17081" y="973582"/>
                </a:lnTo>
                <a:lnTo>
                  <a:pt x="37096" y="1012837"/>
                </a:lnTo>
                <a:lnTo>
                  <a:pt x="63614" y="1047051"/>
                </a:lnTo>
                <a:lnTo>
                  <a:pt x="95732" y="1075283"/>
                </a:lnTo>
                <a:lnTo>
                  <a:pt x="132575" y="1096619"/>
                </a:lnTo>
                <a:lnTo>
                  <a:pt x="173266" y="1110107"/>
                </a:lnTo>
                <a:lnTo>
                  <a:pt x="216928" y="1114806"/>
                </a:lnTo>
                <a:lnTo>
                  <a:pt x="1407147" y="1114806"/>
                </a:lnTo>
                <a:lnTo>
                  <a:pt x="1450809" y="1110107"/>
                </a:lnTo>
                <a:lnTo>
                  <a:pt x="1491513" y="1096619"/>
                </a:lnTo>
                <a:lnTo>
                  <a:pt x="1528356" y="1075283"/>
                </a:lnTo>
                <a:lnTo>
                  <a:pt x="1560474" y="1047051"/>
                </a:lnTo>
                <a:lnTo>
                  <a:pt x="1562696" y="1044168"/>
                </a:lnTo>
                <a:lnTo>
                  <a:pt x="1586992" y="1012837"/>
                </a:lnTo>
                <a:lnTo>
                  <a:pt x="1607007" y="973582"/>
                </a:lnTo>
                <a:lnTo>
                  <a:pt x="1619669" y="930224"/>
                </a:lnTo>
                <a:lnTo>
                  <a:pt x="1624088" y="883704"/>
                </a:lnTo>
                <a:lnTo>
                  <a:pt x="1624088" y="231114"/>
                </a:lnTo>
                <a:close/>
              </a:path>
            </a:pathLst>
          </a:custGeom>
          <a:solidFill>
            <a:srgbClr val="0124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2" name="Google Shape;192;g3a2a827111a_0_112" title="APRESENTAÇÃO IMAGEM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2025" y="617200"/>
            <a:ext cx="10502201" cy="5857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a2a827111a_0_104"/>
          <p:cNvSpPr/>
          <p:nvPr/>
        </p:nvSpPr>
        <p:spPr>
          <a:xfrm>
            <a:off x="0" y="0"/>
            <a:ext cx="12207240" cy="7329488"/>
          </a:xfrm>
          <a:custGeom>
            <a:rect b="b" l="l" r="r" t="t"/>
            <a:pathLst>
              <a:path extrusionOk="0" h="10287000" w="18288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94AAB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8" name="Google Shape;198;g3a2a827111a_0_104"/>
          <p:cNvGrpSpPr/>
          <p:nvPr/>
        </p:nvGrpSpPr>
        <p:grpSpPr>
          <a:xfrm>
            <a:off x="1148" y="0"/>
            <a:ext cx="2895321" cy="2899978"/>
            <a:chOff x="1722" y="0"/>
            <a:chExt cx="4342765" cy="4349750"/>
          </a:xfrm>
        </p:grpSpPr>
        <p:sp>
          <p:nvSpPr>
            <p:cNvPr id="199" name="Google Shape;199;g3a2a827111a_0_104"/>
            <p:cNvSpPr/>
            <p:nvPr/>
          </p:nvSpPr>
          <p:spPr>
            <a:xfrm>
              <a:off x="1722" y="0"/>
              <a:ext cx="4342765" cy="4349750"/>
            </a:xfrm>
            <a:custGeom>
              <a:rect b="b" l="l" r="r" t="t"/>
              <a:pathLst>
                <a:path extrusionOk="0" h="4349750" w="4342765">
                  <a:moveTo>
                    <a:pt x="0" y="4349693"/>
                  </a:moveTo>
                  <a:lnTo>
                    <a:pt x="0" y="0"/>
                  </a:lnTo>
                  <a:lnTo>
                    <a:pt x="4342728" y="0"/>
                  </a:lnTo>
                  <a:lnTo>
                    <a:pt x="0" y="4349693"/>
                  </a:lnTo>
                  <a:close/>
                </a:path>
              </a:pathLst>
            </a:custGeom>
            <a:solidFill>
              <a:srgbClr val="01245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g3a2a827111a_0_104"/>
            <p:cNvSpPr/>
            <p:nvPr/>
          </p:nvSpPr>
          <p:spPr>
            <a:xfrm>
              <a:off x="806208" y="884097"/>
              <a:ext cx="1009650" cy="762000"/>
            </a:xfrm>
            <a:custGeom>
              <a:rect b="b" l="l" r="r" t="t"/>
              <a:pathLst>
                <a:path extrusionOk="0" h="762000" w="1009650">
                  <a:moveTo>
                    <a:pt x="474459" y="537806"/>
                  </a:moveTo>
                  <a:lnTo>
                    <a:pt x="468833" y="489280"/>
                  </a:lnTo>
                  <a:lnTo>
                    <a:pt x="452780" y="444728"/>
                  </a:lnTo>
                  <a:lnTo>
                    <a:pt x="427609" y="405434"/>
                  </a:lnTo>
                  <a:lnTo>
                    <a:pt x="394601" y="372643"/>
                  </a:lnTo>
                  <a:lnTo>
                    <a:pt x="355015" y="347662"/>
                  </a:lnTo>
                  <a:lnTo>
                    <a:pt x="310146" y="331724"/>
                  </a:lnTo>
                  <a:lnTo>
                    <a:pt x="261277" y="326136"/>
                  </a:lnTo>
                  <a:lnTo>
                    <a:pt x="226237" y="329018"/>
                  </a:lnTo>
                  <a:lnTo>
                    <a:pt x="193065" y="337324"/>
                  </a:lnTo>
                  <a:lnTo>
                    <a:pt x="162191" y="350570"/>
                  </a:lnTo>
                  <a:lnTo>
                    <a:pt x="134048" y="368261"/>
                  </a:lnTo>
                  <a:lnTo>
                    <a:pt x="138252" y="331635"/>
                  </a:lnTo>
                  <a:lnTo>
                    <a:pt x="164922" y="258381"/>
                  </a:lnTo>
                  <a:lnTo>
                    <a:pt x="187413" y="221754"/>
                  </a:lnTo>
                  <a:lnTo>
                    <a:pt x="216027" y="185127"/>
                  </a:lnTo>
                  <a:lnTo>
                    <a:pt x="250748" y="148488"/>
                  </a:lnTo>
                  <a:lnTo>
                    <a:pt x="291617" y="111848"/>
                  </a:lnTo>
                  <a:lnTo>
                    <a:pt x="338620" y="75222"/>
                  </a:lnTo>
                  <a:lnTo>
                    <a:pt x="391795" y="38582"/>
                  </a:lnTo>
                  <a:lnTo>
                    <a:pt x="366750" y="0"/>
                  </a:lnTo>
                  <a:lnTo>
                    <a:pt x="312496" y="35064"/>
                  </a:lnTo>
                  <a:lnTo>
                    <a:pt x="262585" y="70662"/>
                  </a:lnTo>
                  <a:lnTo>
                    <a:pt x="217017" y="106781"/>
                  </a:lnTo>
                  <a:lnTo>
                    <a:pt x="175793" y="143421"/>
                  </a:lnTo>
                  <a:lnTo>
                    <a:pt x="138899" y="180581"/>
                  </a:lnTo>
                  <a:lnTo>
                    <a:pt x="106349" y="218262"/>
                  </a:lnTo>
                  <a:lnTo>
                    <a:pt x="78130" y="256463"/>
                  </a:lnTo>
                  <a:lnTo>
                    <a:pt x="54254" y="295186"/>
                  </a:lnTo>
                  <a:lnTo>
                    <a:pt x="34734" y="334429"/>
                  </a:lnTo>
                  <a:lnTo>
                    <a:pt x="19532" y="374205"/>
                  </a:lnTo>
                  <a:lnTo>
                    <a:pt x="8686" y="414489"/>
                  </a:lnTo>
                  <a:lnTo>
                    <a:pt x="2171" y="455307"/>
                  </a:lnTo>
                  <a:lnTo>
                    <a:pt x="0" y="496633"/>
                  </a:lnTo>
                  <a:lnTo>
                    <a:pt x="4254" y="555358"/>
                  </a:lnTo>
                  <a:lnTo>
                    <a:pt x="17018" y="607352"/>
                  </a:lnTo>
                  <a:lnTo>
                    <a:pt x="38290" y="652602"/>
                  </a:lnTo>
                  <a:lnTo>
                    <a:pt x="68072" y="691121"/>
                  </a:lnTo>
                  <a:lnTo>
                    <a:pt x="104355" y="721918"/>
                  </a:lnTo>
                  <a:lnTo>
                    <a:pt x="145173" y="743902"/>
                  </a:lnTo>
                  <a:lnTo>
                    <a:pt x="190500" y="757085"/>
                  </a:lnTo>
                  <a:lnTo>
                    <a:pt x="240334" y="761479"/>
                  </a:lnTo>
                  <a:lnTo>
                    <a:pt x="289928" y="757948"/>
                  </a:lnTo>
                  <a:lnTo>
                    <a:pt x="334467" y="747344"/>
                  </a:lnTo>
                  <a:lnTo>
                    <a:pt x="373964" y="729678"/>
                  </a:lnTo>
                  <a:lnTo>
                    <a:pt x="408444" y="704926"/>
                  </a:lnTo>
                  <a:lnTo>
                    <a:pt x="436397" y="675195"/>
                  </a:lnTo>
                  <a:lnTo>
                    <a:pt x="456361" y="642518"/>
                  </a:lnTo>
                  <a:lnTo>
                    <a:pt x="472351" y="567778"/>
                  </a:lnTo>
                  <a:lnTo>
                    <a:pt x="472236" y="566686"/>
                  </a:lnTo>
                  <a:lnTo>
                    <a:pt x="473837" y="552411"/>
                  </a:lnTo>
                  <a:lnTo>
                    <a:pt x="474294" y="545160"/>
                  </a:lnTo>
                  <a:lnTo>
                    <a:pt x="474459" y="537806"/>
                  </a:lnTo>
                  <a:close/>
                </a:path>
                <a:path extrusionOk="0" h="762000" w="1009650">
                  <a:moveTo>
                    <a:pt x="1009650" y="537819"/>
                  </a:moveTo>
                  <a:lnTo>
                    <a:pt x="1004023" y="489292"/>
                  </a:lnTo>
                  <a:lnTo>
                    <a:pt x="987983" y="444741"/>
                  </a:lnTo>
                  <a:lnTo>
                    <a:pt x="962812" y="405434"/>
                  </a:lnTo>
                  <a:lnTo>
                    <a:pt x="929805" y="372643"/>
                  </a:lnTo>
                  <a:lnTo>
                    <a:pt x="890219" y="347637"/>
                  </a:lnTo>
                  <a:lnTo>
                    <a:pt x="845362" y="331711"/>
                  </a:lnTo>
                  <a:lnTo>
                    <a:pt x="796493" y="326110"/>
                  </a:lnTo>
                  <a:lnTo>
                    <a:pt x="757059" y="329755"/>
                  </a:lnTo>
                  <a:lnTo>
                    <a:pt x="720077" y="340233"/>
                  </a:lnTo>
                  <a:lnTo>
                    <a:pt x="686155" y="356857"/>
                  </a:lnTo>
                  <a:lnTo>
                    <a:pt x="655929" y="378955"/>
                  </a:lnTo>
                  <a:lnTo>
                    <a:pt x="655929" y="377647"/>
                  </a:lnTo>
                  <a:lnTo>
                    <a:pt x="655726" y="376555"/>
                  </a:lnTo>
                  <a:lnTo>
                    <a:pt x="655726" y="375208"/>
                  </a:lnTo>
                  <a:lnTo>
                    <a:pt x="668477" y="300405"/>
                  </a:lnTo>
                  <a:lnTo>
                    <a:pt x="684428" y="263004"/>
                  </a:lnTo>
                  <a:lnTo>
                    <a:pt x="706755" y="225602"/>
                  </a:lnTo>
                  <a:lnTo>
                    <a:pt x="735469" y="188188"/>
                  </a:lnTo>
                  <a:lnTo>
                    <a:pt x="770559" y="150774"/>
                  </a:lnTo>
                  <a:lnTo>
                    <a:pt x="812038" y="113372"/>
                  </a:lnTo>
                  <a:lnTo>
                    <a:pt x="859891" y="75958"/>
                  </a:lnTo>
                  <a:lnTo>
                    <a:pt x="914133" y="38557"/>
                  </a:lnTo>
                  <a:lnTo>
                    <a:pt x="889114" y="0"/>
                  </a:lnTo>
                  <a:lnTo>
                    <a:pt x="834859" y="35064"/>
                  </a:lnTo>
                  <a:lnTo>
                    <a:pt x="784936" y="70662"/>
                  </a:lnTo>
                  <a:lnTo>
                    <a:pt x="739368" y="106781"/>
                  </a:lnTo>
                  <a:lnTo>
                    <a:pt x="698131" y="143421"/>
                  </a:lnTo>
                  <a:lnTo>
                    <a:pt x="661238" y="180581"/>
                  </a:lnTo>
                  <a:lnTo>
                    <a:pt x="628675" y="218262"/>
                  </a:lnTo>
                  <a:lnTo>
                    <a:pt x="600468" y="256463"/>
                  </a:lnTo>
                  <a:lnTo>
                    <a:pt x="576592" y="295198"/>
                  </a:lnTo>
                  <a:lnTo>
                    <a:pt x="557060" y="334454"/>
                  </a:lnTo>
                  <a:lnTo>
                    <a:pt x="541870" y="374218"/>
                  </a:lnTo>
                  <a:lnTo>
                    <a:pt x="531012" y="414515"/>
                  </a:lnTo>
                  <a:lnTo>
                    <a:pt x="524510" y="455333"/>
                  </a:lnTo>
                  <a:lnTo>
                    <a:pt x="522338" y="496671"/>
                  </a:lnTo>
                  <a:lnTo>
                    <a:pt x="526592" y="555396"/>
                  </a:lnTo>
                  <a:lnTo>
                    <a:pt x="539356" y="607377"/>
                  </a:lnTo>
                  <a:lnTo>
                    <a:pt x="560628" y="652640"/>
                  </a:lnTo>
                  <a:lnTo>
                    <a:pt x="590423" y="691146"/>
                  </a:lnTo>
                  <a:lnTo>
                    <a:pt x="626706" y="721956"/>
                  </a:lnTo>
                  <a:lnTo>
                    <a:pt x="667512" y="743940"/>
                  </a:lnTo>
                  <a:lnTo>
                    <a:pt x="712825" y="757135"/>
                  </a:lnTo>
                  <a:lnTo>
                    <a:pt x="762660" y="761530"/>
                  </a:lnTo>
                  <a:lnTo>
                    <a:pt x="812241" y="757999"/>
                  </a:lnTo>
                  <a:lnTo>
                    <a:pt x="856792" y="747382"/>
                  </a:lnTo>
                  <a:lnTo>
                    <a:pt x="896302" y="729703"/>
                  </a:lnTo>
                  <a:lnTo>
                    <a:pt x="930770" y="704938"/>
                  </a:lnTo>
                  <a:lnTo>
                    <a:pt x="941476" y="693762"/>
                  </a:lnTo>
                  <a:lnTo>
                    <a:pt x="953312" y="680796"/>
                  </a:lnTo>
                  <a:lnTo>
                    <a:pt x="980313" y="644880"/>
                  </a:lnTo>
                  <a:lnTo>
                    <a:pt x="1006182" y="575983"/>
                  </a:lnTo>
                  <a:lnTo>
                    <a:pt x="1009650" y="537819"/>
                  </a:lnTo>
                  <a:close/>
                </a:path>
              </a:pathLst>
            </a:custGeom>
            <a:solidFill>
              <a:srgbClr val="94AABE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1" name="Google Shape;201;g3a2a827111a_0_104"/>
          <p:cNvSpPr txBox="1"/>
          <p:nvPr/>
        </p:nvSpPr>
        <p:spPr>
          <a:xfrm>
            <a:off x="1442550" y="1235175"/>
            <a:ext cx="9898500" cy="510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3025">
            <a:spAutoFit/>
          </a:bodyPr>
          <a:lstStyle/>
          <a:p>
            <a:pPr indent="0" lvl="0" marL="0" rtl="0" algn="just">
              <a:lnSpc>
                <a:spcPct val="1087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b="1" lang="pt-BR" sz="3600">
                <a:solidFill>
                  <a:srgbClr val="0000FF"/>
                </a:solidFill>
              </a:rPr>
              <a:t>Auto Avaliação de integridade Pública (AIP)</a:t>
            </a:r>
            <a:endParaRPr b="1" i="0" sz="3600" u="none" cap="none" strike="noStrike">
              <a:solidFill>
                <a:srgbClr val="0000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736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t/>
            </a:r>
            <a:endParaRPr b="0" i="0" sz="3300" u="none" cap="none" strike="noStrike">
              <a:solidFill>
                <a:srgbClr val="012456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just">
              <a:lnSpc>
                <a:spcPct val="1087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lang="pt-BR" sz="3300">
                <a:solidFill>
                  <a:srgbClr val="012456"/>
                </a:solidFill>
              </a:rPr>
              <a:t>Participamos do Índice de Auto Avaliação de integridade Pública (AIP), que é o </a:t>
            </a:r>
            <a:r>
              <a:rPr b="1" lang="pt-BR" sz="3300">
                <a:solidFill>
                  <a:srgbClr val="012456"/>
                </a:solidFill>
              </a:rPr>
              <a:t>resultado</a:t>
            </a:r>
            <a:r>
              <a:rPr b="1" lang="pt-BR" sz="3300">
                <a:solidFill>
                  <a:srgbClr val="012456"/>
                </a:solidFill>
              </a:rPr>
              <a:t> de questionário aplicado </a:t>
            </a:r>
            <a:r>
              <a:rPr b="1" lang="pt-BR" sz="3300">
                <a:solidFill>
                  <a:srgbClr val="012456"/>
                </a:solidFill>
              </a:rPr>
              <a:t>às</a:t>
            </a:r>
            <a:r>
              <a:rPr b="1" lang="pt-BR" sz="3300">
                <a:solidFill>
                  <a:srgbClr val="012456"/>
                </a:solidFill>
              </a:rPr>
              <a:t> </a:t>
            </a:r>
            <a:r>
              <a:rPr b="1" lang="pt-BR" sz="3300">
                <a:solidFill>
                  <a:srgbClr val="012456"/>
                </a:solidFill>
              </a:rPr>
              <a:t>Instituições</a:t>
            </a:r>
            <a:r>
              <a:rPr b="1" lang="pt-BR" sz="3300">
                <a:solidFill>
                  <a:srgbClr val="012456"/>
                </a:solidFill>
              </a:rPr>
              <a:t> Públicas e administrado pela Controladoria Geral da União(CGU), obtendo em sua primeira aplicação </a:t>
            </a:r>
            <a:r>
              <a:rPr b="1" lang="pt-BR" sz="3300">
                <a:solidFill>
                  <a:srgbClr val="012456"/>
                </a:solidFill>
              </a:rPr>
              <a:t>alto</a:t>
            </a:r>
            <a:r>
              <a:rPr b="1" lang="pt-BR" sz="3300">
                <a:solidFill>
                  <a:srgbClr val="012456"/>
                </a:solidFill>
              </a:rPr>
              <a:t> nível de </a:t>
            </a:r>
            <a:r>
              <a:rPr b="1" lang="pt-BR" sz="3300">
                <a:solidFill>
                  <a:srgbClr val="012456"/>
                </a:solidFill>
              </a:rPr>
              <a:t>conformidade</a:t>
            </a:r>
            <a:r>
              <a:rPr b="1" lang="pt-BR" sz="3300">
                <a:solidFill>
                  <a:srgbClr val="012456"/>
                </a:solidFill>
              </a:rPr>
              <a:t>, como mostra o gráfico a seguir.</a:t>
            </a:r>
            <a:endParaRPr b="1" i="0" sz="3300" u="none" cap="none" strike="noStrike">
              <a:solidFill>
                <a:srgbClr val="01245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a2a827111a_0_24"/>
          <p:cNvSpPr txBox="1"/>
          <p:nvPr>
            <p:ph type="title"/>
          </p:nvPr>
        </p:nvSpPr>
        <p:spPr>
          <a:xfrm>
            <a:off x="838200" y="365125"/>
            <a:ext cx="10451700" cy="772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700"/>
              <a:t>Resultado da Autoavaliação em Integridade Pública </a:t>
            </a:r>
            <a:r>
              <a:rPr lang="pt-BR" sz="3700">
                <a:extLst>
                  <a:ext uri="http://customooxmlschemas.google.com/">
                    <go:slidesCustomData xmlns:go="http://customooxmlschemas.google.com/" textRoundtripDataId="0"/>
                  </a:ext>
                </a:extLst>
              </a:rPr>
              <a:t>2024</a:t>
            </a:r>
            <a:endParaRPr sz="37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444">
                <a:solidFill>
                  <a:srgbClr val="0000FF"/>
                </a:solidFill>
                <a:highlight>
                  <a:srgbClr val="F9F9F9"/>
                </a:highlight>
                <a:latin typeface="Arial"/>
                <a:ea typeface="Arial"/>
                <a:cs typeface="Arial"/>
                <a:sym typeface="Arial"/>
              </a:rPr>
              <a:t>A Universidade Federal do Ceará (UFC) atingiu 90% de conformidade, obtendo nota geral de 2,70 (de um máximo de 3 pontos), na Autoavaliação de Integridade Pública da Controladoria-Geral da União (CGU)</a:t>
            </a:r>
            <a:endParaRPr b="1" sz="4144">
              <a:solidFill>
                <a:srgbClr val="0000FF"/>
              </a:solidFill>
            </a:endParaRPr>
          </a:p>
        </p:txBody>
      </p:sp>
      <p:pic>
        <p:nvPicPr>
          <p:cNvPr id="207" name="Google Shape;207;g3a2a827111a_0_24" title="Gráfico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09763" y="1137625"/>
            <a:ext cx="8372475" cy="51863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2021-02-10T12:14:45Z</dcterms:created>
  <dc:creator>Jorge Lira</dc:creator>
</cp:coreProperties>
</file>