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rimo Bold" panose="020B0604020202020204" charset="0"/>
      <p:regular r:id="rId23"/>
    </p:embeddedFont>
    <p:embeddedFont>
      <p:font typeface="DM Sans Bold" panose="020B0604020202020204" charset="0"/>
      <p:regular r:id="rId24"/>
    </p:embeddedFont>
    <p:embeddedFont>
      <p:font typeface="Poppins" panose="00000500000000000000" pitchFamily="2" charset="0"/>
      <p:regular r:id="rId25"/>
    </p:embeddedFont>
    <p:embeddedFont>
      <p:font typeface="Poppins Bold" panose="00000800000000000000" charset="0"/>
      <p:regular r:id="rId26"/>
    </p:embeddedFont>
    <p:embeddedFont>
      <p:font typeface="Roboto" panose="02000000000000000000" pitchFamily="2" charset="0"/>
      <p:regular r:id="rId27"/>
    </p:embeddedFont>
    <p:embeddedFont>
      <p:font typeface="Roboto Bold" panose="02000000000000000000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9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638" y="-35676"/>
            <a:ext cx="18407394" cy="10358352"/>
          </a:xfrm>
          <a:custGeom>
            <a:avLst/>
            <a:gdLst/>
            <a:ahLst/>
            <a:cxnLst/>
            <a:rect l="l" t="t" r="r" b="b"/>
            <a:pathLst>
              <a:path w="18407394" h="10358352">
                <a:moveTo>
                  <a:pt x="0" y="0"/>
                </a:moveTo>
                <a:lnTo>
                  <a:pt x="18407394" y="0"/>
                </a:lnTo>
                <a:lnTo>
                  <a:pt x="18407394" y="10358352"/>
                </a:lnTo>
                <a:lnTo>
                  <a:pt x="0" y="10358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99194" y="3303480"/>
            <a:ext cx="6368763" cy="33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Política Estadual de Proteção de Dados Pessoais - PEPD</a:t>
            </a:r>
          </a:p>
        </p:txBody>
      </p:sp>
      <p:sp>
        <p:nvSpPr>
          <p:cNvPr id="4" name="Freeform 4" descr="Logotipo, nome da empresa  Descrição gerada automaticamente"/>
          <p:cNvSpPr/>
          <p:nvPr/>
        </p:nvSpPr>
        <p:spPr>
          <a:xfrm>
            <a:off x="2514600" y="3043076"/>
            <a:ext cx="6581274" cy="3118008"/>
          </a:xfrm>
          <a:custGeom>
            <a:avLst/>
            <a:gdLst/>
            <a:ahLst/>
            <a:cxnLst/>
            <a:rect l="l" t="t" r="r" b="b"/>
            <a:pathLst>
              <a:path w="6581274" h="3118008">
                <a:moveTo>
                  <a:pt x="0" y="0"/>
                </a:moveTo>
                <a:lnTo>
                  <a:pt x="6581274" y="0"/>
                </a:lnTo>
                <a:lnTo>
                  <a:pt x="6581274" y="3118007"/>
                </a:lnTo>
                <a:lnTo>
                  <a:pt x="0" y="3118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" r="-116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3006998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795220" y="4080681"/>
            <a:ext cx="3732107" cy="3106979"/>
          </a:xfrm>
          <a:custGeom>
            <a:avLst/>
            <a:gdLst/>
            <a:ahLst/>
            <a:cxnLst/>
            <a:rect l="l" t="t" r="r" b="b"/>
            <a:pathLst>
              <a:path w="3732107" h="3106979">
                <a:moveTo>
                  <a:pt x="0" y="0"/>
                </a:moveTo>
                <a:lnTo>
                  <a:pt x="3732108" y="0"/>
                </a:lnTo>
                <a:lnTo>
                  <a:pt x="3732108" y="3106979"/>
                </a:lnTo>
                <a:lnTo>
                  <a:pt x="0" y="3106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Atendimento aos Titulares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371" y="2997473"/>
            <a:ext cx="10977145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 ENCARREGADO PELO TRATAMENTO DE DADOS PESSOAIS PODERÁ ACIONAR AS ÁREAS INTERNAS DO ÓRGÃO OU ENTIDADE PARA OBTER OS ESCLARECIMENTOS NECESSÁRIOS, A FIM DE SUBSIDIAR A RESPOSTA À SOLICITAÇÃO DO TITULAR.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87758" y="5518290"/>
            <a:ext cx="708406" cy="708406"/>
            <a:chOff x="0" y="0"/>
            <a:chExt cx="944542" cy="94454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03371" y="5508765"/>
            <a:ext cx="10977145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CASO A SOLICITAÇÃO NÃO POSSA SER ATENDIDA, TOTAL OU PARCIALMENTE, O TITULAR DEVERÁ RECEBER UMA JUSTIFICATIVA CLARA E FUNDAMENTADA, BASEADA NA PROPORCIONALIDADE E NO INTERESSE PÚBLICO, INDICANDO OS MOTIVOS DA NEGATIVA, BEM COMO AS EVENTUAIS MEDIDAS CABÍVEIS PARA GARANTIR A ADEQUADA PROTEÇÃO DE SEUS DIREITOS E OS MEIOS DISPONÍVEIS PARA CONTESTAÇÃO DA DECISÃO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3006998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795220" y="4080681"/>
            <a:ext cx="3732107" cy="3106979"/>
          </a:xfrm>
          <a:custGeom>
            <a:avLst/>
            <a:gdLst/>
            <a:ahLst/>
            <a:cxnLst/>
            <a:rect l="l" t="t" r="r" b="b"/>
            <a:pathLst>
              <a:path w="3732107" h="3106979">
                <a:moveTo>
                  <a:pt x="0" y="0"/>
                </a:moveTo>
                <a:lnTo>
                  <a:pt x="3732108" y="0"/>
                </a:lnTo>
                <a:lnTo>
                  <a:pt x="3732108" y="3106979"/>
                </a:lnTo>
                <a:lnTo>
                  <a:pt x="0" y="3106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Atendimento aos Titulares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371" y="2997473"/>
            <a:ext cx="10977145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OS ÓRGÃOS E ENTIDADES DEVERÃO ADOTAR MECANISMOS ADEQUADOS PARA A VERIFICAÇÃO DA IDENTIDADE DO SOLICITANTE, A FIM DE GARANTIR A SEGURANÇA E A AUTENTICIDADE DAS SOLICITAÇÕES. NOS CASOS EM QUE HÁ A NECESSIDADE DESSA CONFIRMAÇÃO;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87758" y="5518290"/>
            <a:ext cx="708406" cy="708406"/>
            <a:chOff x="0" y="0"/>
            <a:chExt cx="944542" cy="94454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03371" y="5508765"/>
            <a:ext cx="10977145" cy="269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 IDENTIDADE E AS INFORMAÇÕES DE CONTATO DO ENCARREGADO PELO TRATAMENTO DE DADOS PESSOAIS, BEM COMO OS CANAIS DE COMUNICAÇÃO DESTINADOS AO ATENDIMENTO DOS TITULARES, DEVERÃO SER DIVULGADAS DE FORMA CLARA E ACESSÍVEL NOS SÍTIOS ELETRÔNICOS INSTITUCIONAIS.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3006998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7758" y="5518290"/>
            <a:ext cx="708406" cy="708406"/>
            <a:chOff x="0" y="0"/>
            <a:chExt cx="944542" cy="94454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541344" y="2483597"/>
            <a:ext cx="3131616" cy="4489772"/>
          </a:xfrm>
          <a:custGeom>
            <a:avLst/>
            <a:gdLst/>
            <a:ahLst/>
            <a:cxnLst/>
            <a:rect l="l" t="t" r="r" b="b"/>
            <a:pathLst>
              <a:path w="3131616" h="4489772">
                <a:moveTo>
                  <a:pt x="0" y="0"/>
                </a:moveTo>
                <a:lnTo>
                  <a:pt x="3131616" y="0"/>
                </a:lnTo>
                <a:lnTo>
                  <a:pt x="3131616" y="4489772"/>
                </a:lnTo>
                <a:lnTo>
                  <a:pt x="0" y="4489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487758" y="1002153"/>
            <a:ext cx="12808370" cy="240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Tratamento de Dados Pessoais     Da Coleta:</a:t>
            </a:r>
          </a:p>
          <a:p>
            <a:pPr algn="l">
              <a:lnSpc>
                <a:spcPts val="6440"/>
              </a:lnSpc>
            </a:pPr>
            <a:endParaRPr lang="en-US" sz="4600" b="1">
              <a:solidFill>
                <a:srgbClr val="54545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03371" y="2997473"/>
            <a:ext cx="10977145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 COLETA DE DADOS PESSOAIS PELOS ÓRGÃOS E ENTIDADES DO PODER EXECUTIVO ESTADUAL DEVERÁ OBSERVAR OS PRINCÍPIOS DA FINALIDADE, NECESSIDADE, ADEQUAÇÃO, TRANSPARÊNCIA E SEGURANÇA, NOS TERMOS DA LGPD E DESTA POLÍTICA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3371" y="5508765"/>
            <a:ext cx="10977145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É VEDADA A COLETA DE DADOS PESSOAIS EXCESSIVOS, IRRELEVANTES OU DESNECESSÁRIOS EM RELAÇÃO ÀS FINALIDADES INFORMADAS, AINDA QUE COM O CONSENTIMENTO DO TITULAR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3006998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541344" y="2483597"/>
            <a:ext cx="3131616" cy="4489772"/>
          </a:xfrm>
          <a:custGeom>
            <a:avLst/>
            <a:gdLst/>
            <a:ahLst/>
            <a:cxnLst/>
            <a:rect l="l" t="t" r="r" b="b"/>
            <a:pathLst>
              <a:path w="3131616" h="4489772">
                <a:moveTo>
                  <a:pt x="0" y="0"/>
                </a:moveTo>
                <a:lnTo>
                  <a:pt x="3131616" y="0"/>
                </a:lnTo>
                <a:lnTo>
                  <a:pt x="3131616" y="4489772"/>
                </a:lnTo>
                <a:lnTo>
                  <a:pt x="0" y="4489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240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Tratamento de Dados Pessoais     Da Coleta:</a:t>
            </a:r>
          </a:p>
          <a:p>
            <a:pPr algn="l">
              <a:lnSpc>
                <a:spcPts val="6440"/>
              </a:lnSpc>
            </a:pPr>
            <a:endParaRPr lang="en-US" sz="4600" b="1">
              <a:solidFill>
                <a:srgbClr val="54545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03371" y="2997473"/>
            <a:ext cx="10977145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OS TITULARES DEVERÃO SER INFORMADOS, DE FORMA CLARA E ACESSÍVEL, SOBRE: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 - A FINALIDADE DA COLETA DOS DADOS;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II - A BASE LEGAL QUE AUTORIZA O TRATAMENTO;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III - OS DADOS QUE ESTÃO SENDO COLETADOS;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IV - A FORMA E DURAÇÃO DO TRATAMENTO;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V - OS DIREITOS ASSEGURADOS AOS TITULARES;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VI - A IDENTIDADE DO CONTROLADOR E DO ENCARREGADO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3006998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049752" y="336120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240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Tratamento de Dados Pessoais     Do Compartilhamento:</a:t>
            </a:r>
          </a:p>
          <a:p>
            <a:pPr algn="l">
              <a:lnSpc>
                <a:spcPts val="6440"/>
              </a:lnSpc>
            </a:pPr>
            <a:endParaRPr lang="en-US" sz="4600" b="1">
              <a:solidFill>
                <a:srgbClr val="54545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03371" y="2997473"/>
            <a:ext cx="10977145" cy="627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 COMPARTILHAMENTO DE DADOS PESSOAIS ENTRE OS ÓRGÃOS E ENTIDADES MENCIONADOS NOS INCISOS I E II DO ART. 1º DA LEI ESTADUAL Nº 18.699/2024 DEVERÁ SER FORMALIZADO POR MEIO DE UM TERMO DE COMPARTILHAMENTO DE DADOS QUE DEVERÁ CONTER: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DESCRIÇÃO DOS DADOS PESSOAIS;</a:t>
            </a: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FINALIDADE ESPECÍFICA;</a:t>
            </a: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BASE LEGAL;</a:t>
            </a: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DURAÇÃO DO COMPARTILHAMENTO;</a:t>
            </a: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MEDIDAS DE SEGURANÇA E PROTEÇÃO CONTRA INCIDENTES;</a:t>
            </a: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RESPONSABILIDADES E ATENDIMENTO A TITULARES;</a:t>
            </a: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DEFINIÇÃO DE FUNÇÕES;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3006998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7758" y="6873606"/>
            <a:ext cx="708406" cy="708406"/>
            <a:chOff x="0" y="0"/>
            <a:chExt cx="944542" cy="94454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643560" y="3086100"/>
            <a:ext cx="4166886" cy="4114800"/>
          </a:xfrm>
          <a:custGeom>
            <a:avLst/>
            <a:gdLst/>
            <a:ahLst/>
            <a:cxnLst/>
            <a:rect l="l" t="t" r="r" b="b"/>
            <a:pathLst>
              <a:path w="4166886" h="4114800">
                <a:moveTo>
                  <a:pt x="0" y="0"/>
                </a:moveTo>
                <a:lnTo>
                  <a:pt x="4166886" y="0"/>
                </a:lnTo>
                <a:lnTo>
                  <a:pt x="416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487758" y="1002153"/>
            <a:ext cx="12808370" cy="240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Tratamento de Dados Pessoais     Da Publicação:</a:t>
            </a:r>
          </a:p>
          <a:p>
            <a:pPr algn="l">
              <a:lnSpc>
                <a:spcPts val="6440"/>
              </a:lnSpc>
            </a:pPr>
            <a:endParaRPr lang="en-US" sz="4600" b="1">
              <a:solidFill>
                <a:srgbClr val="54545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03371" y="2997473"/>
            <a:ext cx="10977145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 PUBLICAÇÃO DE DADOS PESSOAIS DEVE ATENDER A UMA FINALIDADE ESPECÍFICA, PAUTADA NO INTERESSE PÚBLICO E EM CONFORMIDADE COM O PRINCÍPIO DA NECESSIDADE, GARANTIDO QUE SEJAM DIVULGADAS APENAS AS INFORMAÇÕES ESTRITAMENTE INDISPENSÁVEIS AO CUMPRIMENTO DE OBRIGAÇÕES LEGAIS, À TRANSPARÊNCIA PÚBLICA, AO EXERCÍCIO DE DIREITOS E DEVERES E AO CONTROLE SOCIAL;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3371" y="6864081"/>
            <a:ext cx="10977145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 DIVULGAÇÃO DE DADOS PESSOAIS DEVE OBSERVAR O PRINCÍPIO DA PROPORCIONALIDADE, EVITANDO EXCESSOS OU INFORMAÇÕES IRRELEVANTES PARA A FINALIDADE PÚBLICA, SEMPRE RESGUARDANDO OS DIREITOS DOS TITULARES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5" y="9521089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1" y="0"/>
                </a:lnTo>
                <a:lnTo>
                  <a:pt x="18614571" y="765911"/>
                </a:lnTo>
                <a:lnTo>
                  <a:pt x="0" y="765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2326017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843535" y="3086100"/>
            <a:ext cx="3276410" cy="4114800"/>
          </a:xfrm>
          <a:custGeom>
            <a:avLst/>
            <a:gdLst/>
            <a:ahLst/>
            <a:cxnLst/>
            <a:rect l="l" t="t" r="r" b="b"/>
            <a:pathLst>
              <a:path w="3276410" h="4114800">
                <a:moveTo>
                  <a:pt x="0" y="0"/>
                </a:moveTo>
                <a:lnTo>
                  <a:pt x="3276409" y="0"/>
                </a:lnTo>
                <a:lnTo>
                  <a:pt x="32764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o Plano de Resposta à Incidentes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371" y="2316492"/>
            <a:ext cx="10977145" cy="851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OS ÓRGÃOS E ENTIDADES PREVISTOS NO ART. 1º DA LEI ESTADUAL Nº 18.699, DE 07 DE MARÇO DE 2024, DEVEM: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ELABORAR E MANTER ATUALIZADO SEU RESPECTIVO PLANO DE RESPOSTA A INCIDENTES DE SEGURANÇA, COM FOCO NA PREVENÇÃO, DETECÇÃO E RESPOSTA A EVENTOS QUE COMPROMETAM A SEGURANÇA DA INFORMAÇÃO E A PROTEÇÃO DE DADOS PESSOAIS;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INSTITUIR EQUIPE MULTIDISCIPLINAR RESPONSÁVEL PELA GESTÃO DE CRISES E INCIDENTES DE SEGURANÇA;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ORIENTAR OS AGENTES PÚBLICOS A REPORTAREM IMEDIATAMENTE ÀS ÁREAS COMPETENTES QUAISQUER INDÍCIOS OU OCORRÊNCIAS DE INCIDENTES DE SEGURANÇA DA INFORMAÇÃO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5" y="9521089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1" y="0"/>
                </a:lnTo>
                <a:lnTo>
                  <a:pt x="18614571" y="765911"/>
                </a:lnTo>
                <a:lnTo>
                  <a:pt x="0" y="765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2933700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843535" y="3086100"/>
            <a:ext cx="3276410" cy="4114800"/>
          </a:xfrm>
          <a:custGeom>
            <a:avLst/>
            <a:gdLst/>
            <a:ahLst/>
            <a:cxnLst/>
            <a:rect l="l" t="t" r="r" b="b"/>
            <a:pathLst>
              <a:path w="3276410" h="4114800">
                <a:moveTo>
                  <a:pt x="0" y="0"/>
                </a:moveTo>
                <a:lnTo>
                  <a:pt x="3276409" y="0"/>
                </a:lnTo>
                <a:lnTo>
                  <a:pt x="32764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o Plano de Resposta à Incidentes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371" y="2924175"/>
            <a:ext cx="10977145" cy="762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QUANDO O INCIDENTE ENVOLVER DADOS PESSOAIS, AS ÁREAS RESPONSÁVEIS DEVERÃO: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COMUNICAR, COM A MAIOR BREVIDADE POSSÍVEL, O FATO AO ENCARREGADO PELO TRATAMENTO DE DADOS PESSOAIS DO ÓRGÃO OU ENTIDADE;</a:t>
            </a:r>
          </a:p>
          <a:p>
            <a:pPr algn="just">
              <a:lnSpc>
                <a:spcPts val="3599"/>
              </a:lnSpc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ADOTAR MEDIDAS INICIAIS DE CONTENÇÃO, QUANDO POSSÍVEL, E ASSEGURAR O ENCAMINHAMENTO DAS INFORMAÇÕES À EQUIPE TÉCNICA DESIGNADA.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5" y="9521089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1" y="0"/>
                </a:lnTo>
                <a:lnTo>
                  <a:pt x="18614571" y="765911"/>
                </a:lnTo>
                <a:lnTo>
                  <a:pt x="0" y="765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2552700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843535" y="3086100"/>
            <a:ext cx="3276410" cy="4114800"/>
          </a:xfrm>
          <a:custGeom>
            <a:avLst/>
            <a:gdLst/>
            <a:ahLst/>
            <a:cxnLst/>
            <a:rect l="l" t="t" r="r" b="b"/>
            <a:pathLst>
              <a:path w="3276410" h="4114800">
                <a:moveTo>
                  <a:pt x="0" y="0"/>
                </a:moveTo>
                <a:lnTo>
                  <a:pt x="3276409" y="0"/>
                </a:lnTo>
                <a:lnTo>
                  <a:pt x="32764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o Plano de Resposta à Incidentes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371" y="2543175"/>
            <a:ext cx="10977145" cy="1075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CABE AO ENCARREGADO E À EQUIPE TÉCNICA DESIGNADA: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GARANTIR O REGISTRO E A PRESERVAÇÃO DAS EVIDÊNCIAS DO INCIDENTE, DE FORMA A SUBSIDIAR ANÁLISES FORENSES, AÇÕES DE RESPOSTA E EVENTUAIS COMUNICAÇÕES A AUTORIDADES COMPETENTES;</a:t>
            </a:r>
          </a:p>
          <a:p>
            <a:pPr algn="just">
              <a:lnSpc>
                <a:spcPts val="3599"/>
              </a:lnSpc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MANTER DOCUMENTAÇÃO ATUALIZADA DE TODOS OS INCIDENTES DE SEGURANÇA REPORTADOS OU DETECTADOS, INCLUSIVE OS REGISTROS DAS PROVIDÊNCIAS ADOTADAS;</a:t>
            </a:r>
          </a:p>
          <a:p>
            <a:pPr algn="just">
              <a:lnSpc>
                <a:spcPts val="3599"/>
              </a:lnSpc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697" lvl="1" indent="-323848" algn="just">
              <a:lnSpc>
                <a:spcPts val="35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 ENCARREGADO, AO TOMAR CONHECIMENTO DO INCIDENTE, DEVERÁ REPORTAR O INCIDENTE AO COMITÊ SETORIAL, AINDA QUE SOB SUSPEITA E AO CEPD QUANDO O INCIDENTE FOR CLASSIFICADO COMO CRÍTICO;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5" y="9521089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1" y="0"/>
                </a:lnTo>
                <a:lnTo>
                  <a:pt x="18614571" y="765911"/>
                </a:lnTo>
                <a:lnTo>
                  <a:pt x="0" y="765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2552700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843535" y="3086100"/>
            <a:ext cx="3276410" cy="4114800"/>
          </a:xfrm>
          <a:custGeom>
            <a:avLst/>
            <a:gdLst/>
            <a:ahLst/>
            <a:cxnLst/>
            <a:rect l="l" t="t" r="r" b="b"/>
            <a:pathLst>
              <a:path w="3276410" h="4114800">
                <a:moveTo>
                  <a:pt x="0" y="0"/>
                </a:moveTo>
                <a:lnTo>
                  <a:pt x="3276409" y="0"/>
                </a:lnTo>
                <a:lnTo>
                  <a:pt x="32764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o Plano de Resposta à Incidentes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371" y="2543175"/>
            <a:ext cx="10977145" cy="985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 PLANO DE RESPOSTA A INCIDENTES DEVERÁ CONTER: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PROCEDIMENTOS FORMAIS PARA IDENTIFICAÇÃO, AVALIAÇÃO, COMUNICAÇÃO, CONTENÇÃO, ERRADICAÇÃO, RECUPERAÇÃO E DOCUMENTAÇÃO DO INCIDENTE;</a:t>
            </a:r>
          </a:p>
          <a:p>
            <a:pPr algn="just">
              <a:lnSpc>
                <a:spcPts val="3599"/>
              </a:lnSpc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DEFINIÇÃO DOS RESPONSÁVEIS POR CADA ETAPA DA RESPOSTA AO INCIDENTE E DOS FLUXOS DE COMUNICAÇÃO INTERNA E EXTERNA COM A ANPD E, QUANDO NECESSÁRIO, COM OS TITULARES, RESPEITANDO OS PRAZOS LEGAIS;</a:t>
            </a:r>
          </a:p>
          <a:p>
            <a:pPr algn="just">
              <a:lnSpc>
                <a:spcPts val="3599"/>
              </a:lnSpc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697" lvl="1" indent="-323848" algn="just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CRITÉRIOS PARA CLASSIFICAÇÃO DOS INCIDENTES, COM BASE NO ART. 5º DA RESOLUÇÃO CD/ANPD Nº 15/2024;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3162573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2940561" y="3162573"/>
            <a:ext cx="4333182" cy="4138189"/>
          </a:xfrm>
          <a:custGeom>
            <a:avLst/>
            <a:gdLst/>
            <a:ahLst/>
            <a:cxnLst/>
            <a:rect l="l" t="t" r="r" b="b"/>
            <a:pathLst>
              <a:path w="4333182" h="4138189">
                <a:moveTo>
                  <a:pt x="0" y="0"/>
                </a:moveTo>
                <a:lnTo>
                  <a:pt x="4333182" y="0"/>
                </a:lnTo>
                <a:lnTo>
                  <a:pt x="4333182" y="4138189"/>
                </a:lnTo>
                <a:lnTo>
                  <a:pt x="0" y="4138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Art. 2º da Lei Estadual 18.699/2024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7592" y="3153048"/>
            <a:ext cx="9606237" cy="501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28"/>
              </a:lnSpc>
              <a:spcBef>
                <a:spcPct val="0"/>
              </a:spcBef>
            </a:pPr>
            <a:r>
              <a:rPr lang="en-US" sz="469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IV – Política Estadual de Proteção de Dados Pessoais – PEPD: conjunto de normas, diretrizes, procedimentos e ações no âmbito do Poder Executivo Estadual com foco na adequação à Lei Federal n.º 13.709, de 2018;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5" y="9521089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1" y="0"/>
                </a:lnTo>
                <a:lnTo>
                  <a:pt x="18614571" y="765911"/>
                </a:lnTo>
                <a:lnTo>
                  <a:pt x="0" y="765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2552700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843535" y="3086100"/>
            <a:ext cx="3276410" cy="4114800"/>
          </a:xfrm>
          <a:custGeom>
            <a:avLst/>
            <a:gdLst/>
            <a:ahLst/>
            <a:cxnLst/>
            <a:rect l="l" t="t" r="r" b="b"/>
            <a:pathLst>
              <a:path w="3276410" h="4114800">
                <a:moveTo>
                  <a:pt x="0" y="0"/>
                </a:moveTo>
                <a:lnTo>
                  <a:pt x="3276409" y="0"/>
                </a:lnTo>
                <a:lnTo>
                  <a:pt x="32764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o Plano de Resposta à Incidentes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371" y="2543175"/>
            <a:ext cx="10977145" cy="1244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999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SERÁ EDITADO ATO NORMATIVO COMPLEMENTAR PELO COMITÊ ESTADUAL DE PROTEÇÃO DE DADOS PESSOAIS (CEPD) PARA REGULAMENTAR A CLASSIFICAÇÃO DE INCIDENTES DE SEGURANÇA ENVOLVENDO DADOS PESSOAIS CONSIDERADOS CRÍTICOS OU DE POTENCIAL REPERCUSSÃO INSTITUCIONAL;</a:t>
            </a:r>
          </a:p>
          <a:p>
            <a:pPr algn="just">
              <a:lnSpc>
                <a:spcPts val="3599"/>
              </a:lnSpc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</a:pPr>
            <a:r>
              <a:rPr lang="en-US" sz="2999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 CONSTATADA, EM AVALIAÇÃO PRELIMINAR REALIZADA PELO COMITÊ SETORIAL DE PROTEÇÃO DE DADOS PESSOAIS EM CONJUNTO COM O ENCARREGADO PELO TRATAMENTO DE DADOS PESSOAIS, A OCORRÊNCIA DE INCIDENTE DE SEGURANÇA QUE SE ENQUADRE NAS HIPÓTESES REGULAMENTADAS PELO ATO NORMATIVO COMPLEMENTAR PREVISTO, O ENCARREGADO DEVERÁ COMUNICAR IMEDIATAMENTE O FATO AO CEPD, PARA FINS DE EVENTUAL COORDENAÇÃO CENTRALIZADA E DELIBERAÇÃO SOBRE A INSTALAÇÃO DE GABINETE DE CRISE.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5" y="9521089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1" y="0"/>
                </a:lnTo>
                <a:lnTo>
                  <a:pt x="18614571" y="765911"/>
                </a:lnTo>
                <a:lnTo>
                  <a:pt x="0" y="765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739815" y="3684247"/>
            <a:ext cx="12808370" cy="3208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Obrigado!!!</a:t>
            </a:r>
          </a:p>
          <a:p>
            <a:pPr algn="ctr">
              <a:lnSpc>
                <a:spcPts val="9520"/>
              </a:lnSpc>
            </a:pPr>
            <a:r>
              <a:rPr lang="en-US" sz="68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marcos.almeida@cge.ce.gov.br</a:t>
            </a:r>
          </a:p>
          <a:p>
            <a:pPr algn="ctr">
              <a:lnSpc>
                <a:spcPts val="6440"/>
              </a:lnSpc>
            </a:pPr>
            <a:endParaRPr lang="en-US" sz="6800" b="1">
              <a:solidFill>
                <a:srgbClr val="545454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2495823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Art. 6.º Compete ao CEPD: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7592" y="2495823"/>
            <a:ext cx="10658870" cy="708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68"/>
              </a:lnSpc>
              <a:spcBef>
                <a:spcPct val="0"/>
              </a:spcBef>
            </a:pPr>
            <a:r>
              <a:rPr lang="en-US" sz="389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III – aprovar a Política Estadual de Proteção de Dados Pessoais – PEPD;</a:t>
            </a:r>
          </a:p>
          <a:p>
            <a:pPr algn="just">
              <a:lnSpc>
                <a:spcPts val="4668"/>
              </a:lnSpc>
              <a:spcBef>
                <a:spcPct val="0"/>
              </a:spcBef>
            </a:pPr>
            <a:endParaRPr lang="en-US" sz="389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68"/>
              </a:lnSpc>
              <a:spcBef>
                <a:spcPct val="0"/>
              </a:spcBef>
            </a:pPr>
            <a:r>
              <a:rPr lang="en-US" sz="389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VIII – produzir diretrizes e manuais para orientar a implementação da PEPD;</a:t>
            </a:r>
          </a:p>
          <a:p>
            <a:pPr algn="just">
              <a:lnSpc>
                <a:spcPts val="4668"/>
              </a:lnSpc>
              <a:spcBef>
                <a:spcPct val="0"/>
              </a:spcBef>
            </a:pPr>
            <a:endParaRPr lang="en-US" sz="389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68"/>
              </a:lnSpc>
              <a:spcBef>
                <a:spcPct val="0"/>
              </a:spcBef>
            </a:pPr>
            <a:r>
              <a:rPr lang="en-US" sz="389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X – estabelecer indicadores para avaliar a implementação da PEPD;</a:t>
            </a:r>
          </a:p>
          <a:p>
            <a:pPr algn="just">
              <a:lnSpc>
                <a:spcPts val="4668"/>
              </a:lnSpc>
              <a:spcBef>
                <a:spcPct val="0"/>
              </a:spcBef>
            </a:pPr>
            <a:endParaRPr lang="en-US" sz="389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68"/>
              </a:lnSpc>
              <a:spcBef>
                <a:spcPct val="0"/>
              </a:spcBef>
            </a:pPr>
            <a:r>
              <a:rPr lang="en-US" sz="389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§ 1.º O CEPD terá autonomia para propor diretrizes estratégicas e orientar a implementação da PEPD...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853050" y="3371694"/>
            <a:ext cx="5056525" cy="4057861"/>
          </a:xfrm>
          <a:custGeom>
            <a:avLst/>
            <a:gdLst/>
            <a:ahLst/>
            <a:cxnLst/>
            <a:rect l="l" t="t" r="r" b="b"/>
            <a:pathLst>
              <a:path w="5056525" h="4057861">
                <a:moveTo>
                  <a:pt x="0" y="0"/>
                </a:moveTo>
                <a:lnTo>
                  <a:pt x="5056524" y="0"/>
                </a:lnTo>
                <a:lnTo>
                  <a:pt x="5056524" y="4057861"/>
                </a:lnTo>
                <a:lnTo>
                  <a:pt x="0" y="40578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487758" y="4267473"/>
            <a:ext cx="708406" cy="708406"/>
            <a:chOff x="0" y="0"/>
            <a:chExt cx="944542" cy="94454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7758" y="6039123"/>
            <a:ext cx="708406" cy="708406"/>
            <a:chOff x="0" y="0"/>
            <a:chExt cx="944542" cy="94454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87758" y="7814329"/>
            <a:ext cx="708406" cy="708406"/>
            <a:chOff x="0" y="0"/>
            <a:chExt cx="944542" cy="944542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2495823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Art. 8.º Compete ao CSPD: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7592" y="2495823"/>
            <a:ext cx="10658870" cy="708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68"/>
              </a:lnSpc>
              <a:spcBef>
                <a:spcPct val="0"/>
              </a:spcBef>
            </a:pPr>
            <a:r>
              <a:rPr lang="en-US" sz="389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 – estabelecer ações e procedimentos necessários ao atendimento das normas definidas na PEPD e na Lei Federal n.º 13.709, de 2018; </a:t>
            </a:r>
          </a:p>
          <a:p>
            <a:pPr algn="just">
              <a:lnSpc>
                <a:spcPts val="4668"/>
              </a:lnSpc>
              <a:spcBef>
                <a:spcPct val="0"/>
              </a:spcBef>
            </a:pPr>
            <a:endParaRPr lang="en-US" sz="389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68"/>
              </a:lnSpc>
              <a:spcBef>
                <a:spcPct val="0"/>
              </a:spcBef>
            </a:pPr>
            <a:r>
              <a:rPr lang="en-US" sz="389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II – monitorar, no seu âmbito setorial, o cumprimento das diretrizes e normas definidas pela PEPD; </a:t>
            </a:r>
          </a:p>
          <a:p>
            <a:pPr algn="just">
              <a:lnSpc>
                <a:spcPts val="4668"/>
              </a:lnSpc>
              <a:spcBef>
                <a:spcPct val="0"/>
              </a:spcBef>
            </a:pPr>
            <a:endParaRPr lang="en-US" sz="389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68"/>
              </a:lnSpc>
              <a:spcBef>
                <a:spcPct val="0"/>
              </a:spcBef>
            </a:pPr>
            <a:r>
              <a:rPr lang="en-US" sz="389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III – desenvolver políticas internas que estejam em consonância com a PEPD e a Lei Federal n.º 13.709, de 2018;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237744" y="3614479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5" y="0"/>
                </a:lnTo>
                <a:lnTo>
                  <a:pt x="41458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487758" y="5412925"/>
            <a:ext cx="708406" cy="708406"/>
            <a:chOff x="0" y="0"/>
            <a:chExt cx="944542" cy="94454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7758" y="7748971"/>
            <a:ext cx="708406" cy="708406"/>
            <a:chOff x="0" y="0"/>
            <a:chExt cx="944542" cy="94454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61073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383044" y="62118"/>
            <a:ext cx="4096299" cy="1933163"/>
          </a:xfrm>
          <a:custGeom>
            <a:avLst/>
            <a:gdLst/>
            <a:ahLst/>
            <a:cxnLst/>
            <a:rect l="l" t="t" r="r" b="b"/>
            <a:pathLst>
              <a:path w="4096299" h="1933163">
                <a:moveTo>
                  <a:pt x="0" y="0"/>
                </a:moveTo>
                <a:lnTo>
                  <a:pt x="4096299" y="0"/>
                </a:lnTo>
                <a:lnTo>
                  <a:pt x="4096299" y="1933164"/>
                </a:lnTo>
                <a:lnTo>
                  <a:pt x="0" y="1933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717555" y="2898670"/>
            <a:ext cx="11944556" cy="708406"/>
            <a:chOff x="0" y="0"/>
            <a:chExt cx="1135627" cy="67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5627" cy="67352"/>
            </a:xfrm>
            <a:custGeom>
              <a:avLst/>
              <a:gdLst/>
              <a:ahLst/>
              <a:cxnLst/>
              <a:rect l="l" t="t" r="r" b="b"/>
              <a:pathLst>
                <a:path w="1135627" h="67352">
                  <a:moveTo>
                    <a:pt x="33676" y="0"/>
                  </a:moveTo>
                  <a:lnTo>
                    <a:pt x="1101951" y="0"/>
                  </a:lnTo>
                  <a:cubicBezTo>
                    <a:pt x="1120550" y="0"/>
                    <a:pt x="1135627" y="15077"/>
                    <a:pt x="1135627" y="33676"/>
                  </a:cubicBezTo>
                  <a:lnTo>
                    <a:pt x="1135627" y="33676"/>
                  </a:lnTo>
                  <a:cubicBezTo>
                    <a:pt x="1135627" y="52274"/>
                    <a:pt x="1120550" y="67352"/>
                    <a:pt x="1101951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135627" cy="11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3539" y="2898670"/>
            <a:ext cx="708406" cy="70840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858319" y="3342726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543539" y="587064"/>
            <a:ext cx="12808370" cy="1510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POLÍTICA ESTADUAL DE PROTEÇÃO DE DADOS PESSOAIS (PEPD)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0166" y="3067135"/>
            <a:ext cx="74264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DISPOSIÇÕES PRELIMINARES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6944" y="3060595"/>
            <a:ext cx="31114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F2EFF1"/>
                </a:solidFill>
                <a:latin typeface="Roboto Bold"/>
                <a:ea typeface="Roboto Bold"/>
                <a:cs typeface="Roboto Bold"/>
                <a:sym typeface="Roboto Bold"/>
              </a:rPr>
              <a:t>I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17555" y="3724360"/>
            <a:ext cx="11944556" cy="708406"/>
            <a:chOff x="0" y="0"/>
            <a:chExt cx="1135627" cy="673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35627" cy="67352"/>
            </a:xfrm>
            <a:custGeom>
              <a:avLst/>
              <a:gdLst/>
              <a:ahLst/>
              <a:cxnLst/>
              <a:rect l="l" t="t" r="r" b="b"/>
              <a:pathLst>
                <a:path w="1135627" h="67352">
                  <a:moveTo>
                    <a:pt x="33676" y="0"/>
                  </a:moveTo>
                  <a:lnTo>
                    <a:pt x="1101951" y="0"/>
                  </a:lnTo>
                  <a:cubicBezTo>
                    <a:pt x="1120550" y="0"/>
                    <a:pt x="1135627" y="15077"/>
                    <a:pt x="1135627" y="33676"/>
                  </a:cubicBezTo>
                  <a:lnTo>
                    <a:pt x="1135627" y="33676"/>
                  </a:lnTo>
                  <a:cubicBezTo>
                    <a:pt x="1135627" y="52274"/>
                    <a:pt x="1120550" y="67352"/>
                    <a:pt x="1101951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135627" cy="11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3539" y="3724360"/>
            <a:ext cx="708406" cy="70840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430166" y="3892826"/>
            <a:ext cx="100680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GESTÃO E A GOVERNANÇA PARA ATUAÇÃO CONJUNTA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8369" y="3886285"/>
            <a:ext cx="31114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F2EFF1"/>
                </a:solidFill>
                <a:latin typeface="Roboto Bold"/>
                <a:ea typeface="Roboto Bold"/>
                <a:cs typeface="Roboto Bold"/>
                <a:sym typeface="Roboto Bold"/>
              </a:rPr>
              <a:t>II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17555" y="4547067"/>
            <a:ext cx="11944556" cy="708406"/>
            <a:chOff x="0" y="0"/>
            <a:chExt cx="1135627" cy="673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35627" cy="67352"/>
            </a:xfrm>
            <a:custGeom>
              <a:avLst/>
              <a:gdLst/>
              <a:ahLst/>
              <a:cxnLst/>
              <a:rect l="l" t="t" r="r" b="b"/>
              <a:pathLst>
                <a:path w="1135627" h="67352">
                  <a:moveTo>
                    <a:pt x="33676" y="0"/>
                  </a:moveTo>
                  <a:lnTo>
                    <a:pt x="1101951" y="0"/>
                  </a:lnTo>
                  <a:cubicBezTo>
                    <a:pt x="1120550" y="0"/>
                    <a:pt x="1135627" y="15077"/>
                    <a:pt x="1135627" y="33676"/>
                  </a:cubicBezTo>
                  <a:lnTo>
                    <a:pt x="1135627" y="33676"/>
                  </a:lnTo>
                  <a:cubicBezTo>
                    <a:pt x="1135627" y="52274"/>
                    <a:pt x="1120550" y="67352"/>
                    <a:pt x="1101951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135627" cy="11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43539" y="4547067"/>
            <a:ext cx="708406" cy="70840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430166" y="4715532"/>
            <a:ext cx="107792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PLANO QUADRIENAL ESTRATÉGICO DE PROTEÇÃO DE DADOS PESSOAIS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0744" y="4708992"/>
            <a:ext cx="31114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F2EFF1"/>
                </a:solidFill>
                <a:latin typeface="Roboto Bold"/>
                <a:ea typeface="Roboto Bold"/>
                <a:cs typeface="Roboto Bold"/>
                <a:sym typeface="Roboto Bold"/>
              </a:rPr>
              <a:t>III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17555" y="5369773"/>
            <a:ext cx="11944556" cy="708406"/>
            <a:chOff x="0" y="0"/>
            <a:chExt cx="1135627" cy="6735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35627" cy="67352"/>
            </a:xfrm>
            <a:custGeom>
              <a:avLst/>
              <a:gdLst/>
              <a:ahLst/>
              <a:cxnLst/>
              <a:rect l="l" t="t" r="r" b="b"/>
              <a:pathLst>
                <a:path w="1135627" h="67352">
                  <a:moveTo>
                    <a:pt x="33676" y="0"/>
                  </a:moveTo>
                  <a:lnTo>
                    <a:pt x="1101951" y="0"/>
                  </a:lnTo>
                  <a:cubicBezTo>
                    <a:pt x="1120550" y="0"/>
                    <a:pt x="1135627" y="15077"/>
                    <a:pt x="1135627" y="33676"/>
                  </a:cubicBezTo>
                  <a:lnTo>
                    <a:pt x="1135627" y="33676"/>
                  </a:lnTo>
                  <a:cubicBezTo>
                    <a:pt x="1135627" y="52274"/>
                    <a:pt x="1120550" y="67352"/>
                    <a:pt x="1101951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135627" cy="11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43539" y="5369773"/>
            <a:ext cx="708406" cy="708406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430166" y="5538239"/>
            <a:ext cx="107792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ATENDIMENTO AO TITULAR DE DADOS PESSOAIS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70744" y="5531698"/>
            <a:ext cx="31114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F2EFF1"/>
                </a:solidFill>
                <a:latin typeface="Roboto Bold"/>
                <a:ea typeface="Roboto Bold"/>
                <a:cs typeface="Roboto Bold"/>
                <a:sym typeface="Roboto Bold"/>
              </a:rPr>
              <a:t>IV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717555" y="6192480"/>
            <a:ext cx="11944556" cy="708406"/>
            <a:chOff x="0" y="0"/>
            <a:chExt cx="1135627" cy="6735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135627" cy="67352"/>
            </a:xfrm>
            <a:custGeom>
              <a:avLst/>
              <a:gdLst/>
              <a:ahLst/>
              <a:cxnLst/>
              <a:rect l="l" t="t" r="r" b="b"/>
              <a:pathLst>
                <a:path w="1135627" h="67352">
                  <a:moveTo>
                    <a:pt x="33676" y="0"/>
                  </a:moveTo>
                  <a:lnTo>
                    <a:pt x="1101951" y="0"/>
                  </a:lnTo>
                  <a:cubicBezTo>
                    <a:pt x="1120550" y="0"/>
                    <a:pt x="1135627" y="15077"/>
                    <a:pt x="1135627" y="33676"/>
                  </a:cubicBezTo>
                  <a:lnTo>
                    <a:pt x="1135627" y="33676"/>
                  </a:lnTo>
                  <a:cubicBezTo>
                    <a:pt x="1135627" y="52274"/>
                    <a:pt x="1120550" y="67352"/>
                    <a:pt x="1101951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1135627" cy="11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43539" y="6192480"/>
            <a:ext cx="708406" cy="708406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430166" y="6360945"/>
            <a:ext cx="107792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O TRATAMENTO DE DADOS PESSOAIS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0744" y="6354405"/>
            <a:ext cx="31114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F2EFF1"/>
                </a:solidFill>
                <a:latin typeface="Roboto Bold"/>
                <a:ea typeface="Roboto Bold"/>
                <a:cs typeface="Roboto Bold"/>
                <a:sym typeface="Roboto Bold"/>
              </a:rPr>
              <a:t>V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708030" y="7015186"/>
            <a:ext cx="11944556" cy="708406"/>
            <a:chOff x="0" y="0"/>
            <a:chExt cx="1135627" cy="6735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135627" cy="67352"/>
            </a:xfrm>
            <a:custGeom>
              <a:avLst/>
              <a:gdLst/>
              <a:ahLst/>
              <a:cxnLst/>
              <a:rect l="l" t="t" r="r" b="b"/>
              <a:pathLst>
                <a:path w="1135627" h="67352">
                  <a:moveTo>
                    <a:pt x="33676" y="0"/>
                  </a:moveTo>
                  <a:lnTo>
                    <a:pt x="1101951" y="0"/>
                  </a:lnTo>
                  <a:cubicBezTo>
                    <a:pt x="1120550" y="0"/>
                    <a:pt x="1135627" y="15077"/>
                    <a:pt x="1135627" y="33676"/>
                  </a:cubicBezTo>
                  <a:lnTo>
                    <a:pt x="1135627" y="33676"/>
                  </a:lnTo>
                  <a:cubicBezTo>
                    <a:pt x="1135627" y="52274"/>
                    <a:pt x="1120550" y="67352"/>
                    <a:pt x="1101951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1135627" cy="11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534014" y="7015186"/>
            <a:ext cx="708406" cy="708406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420641" y="7183652"/>
            <a:ext cx="107792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O PLANO DE RESPOSTA A INCIDENTES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32644" y="7177111"/>
            <a:ext cx="31114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F2EFF1"/>
                </a:solidFill>
                <a:latin typeface="Roboto Bold"/>
                <a:ea typeface="Roboto Bold"/>
                <a:cs typeface="Roboto Bold"/>
                <a:sym typeface="Roboto Bold"/>
              </a:rPr>
              <a:t>VI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698505" y="7837893"/>
            <a:ext cx="11944556" cy="708406"/>
            <a:chOff x="0" y="0"/>
            <a:chExt cx="1135627" cy="6735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135627" cy="67352"/>
            </a:xfrm>
            <a:custGeom>
              <a:avLst/>
              <a:gdLst/>
              <a:ahLst/>
              <a:cxnLst/>
              <a:rect l="l" t="t" r="r" b="b"/>
              <a:pathLst>
                <a:path w="1135627" h="67352">
                  <a:moveTo>
                    <a:pt x="33676" y="0"/>
                  </a:moveTo>
                  <a:lnTo>
                    <a:pt x="1101951" y="0"/>
                  </a:lnTo>
                  <a:cubicBezTo>
                    <a:pt x="1120550" y="0"/>
                    <a:pt x="1135627" y="15077"/>
                    <a:pt x="1135627" y="33676"/>
                  </a:cubicBezTo>
                  <a:lnTo>
                    <a:pt x="1135627" y="33676"/>
                  </a:lnTo>
                  <a:cubicBezTo>
                    <a:pt x="1135627" y="52274"/>
                    <a:pt x="1120550" y="67352"/>
                    <a:pt x="1101951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1135627" cy="11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524489" y="7837893"/>
            <a:ext cx="708406" cy="708406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1411116" y="8006358"/>
            <a:ext cx="107792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DISPOSIÇÕES FINAIS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80257" y="7999818"/>
            <a:ext cx="43497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F2EFF1"/>
                </a:solidFill>
                <a:latin typeface="Roboto Bold"/>
                <a:ea typeface="Roboto Bold"/>
                <a:cs typeface="Roboto Bold"/>
                <a:sym typeface="Roboto Bold"/>
              </a:rPr>
              <a:t>VII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58424" y="146472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4" y="0"/>
                </a:lnTo>
                <a:lnTo>
                  <a:pt x="3738814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579135" y="2676305"/>
            <a:ext cx="4165224" cy="6366124"/>
            <a:chOff x="0" y="0"/>
            <a:chExt cx="673310" cy="10290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3310" cy="1029087"/>
            </a:xfrm>
            <a:custGeom>
              <a:avLst/>
              <a:gdLst/>
              <a:ahLst/>
              <a:cxnLst/>
              <a:rect l="l" t="t" r="r" b="b"/>
              <a:pathLst>
                <a:path w="673310" h="1029087">
                  <a:moveTo>
                    <a:pt x="5576" y="0"/>
                  </a:moveTo>
                  <a:lnTo>
                    <a:pt x="667734" y="0"/>
                  </a:lnTo>
                  <a:cubicBezTo>
                    <a:pt x="670814" y="0"/>
                    <a:pt x="673310" y="2497"/>
                    <a:pt x="673310" y="5576"/>
                  </a:cubicBezTo>
                  <a:lnTo>
                    <a:pt x="673310" y="1023510"/>
                  </a:lnTo>
                  <a:cubicBezTo>
                    <a:pt x="673310" y="1026590"/>
                    <a:pt x="670814" y="1029087"/>
                    <a:pt x="667734" y="1029087"/>
                  </a:cubicBezTo>
                  <a:lnTo>
                    <a:pt x="5576" y="1029087"/>
                  </a:lnTo>
                  <a:cubicBezTo>
                    <a:pt x="2497" y="1029087"/>
                    <a:pt x="0" y="1026590"/>
                    <a:pt x="0" y="1023510"/>
                  </a:cubicBezTo>
                  <a:lnTo>
                    <a:pt x="0" y="5576"/>
                  </a:lnTo>
                  <a:cubicBezTo>
                    <a:pt x="0" y="2497"/>
                    <a:pt x="2497" y="0"/>
                    <a:pt x="5576" y="0"/>
                  </a:cubicBezTo>
                  <a:close/>
                </a:path>
              </a:pathLst>
            </a:custGeom>
            <a:solidFill>
              <a:srgbClr val="BEEDB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673310" cy="1029086"/>
            </a:xfrm>
            <a:prstGeom prst="rect">
              <a:avLst/>
            </a:prstGeom>
          </p:spPr>
          <p:txBody>
            <a:bodyPr lIns="11751" tIns="11751" rIns="11751" bIns="11751" rtlCol="0" anchor="ctr"/>
            <a:lstStyle/>
            <a:p>
              <a:pPr algn="ctr">
                <a:lnSpc>
                  <a:spcPts val="75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38535" y="2676305"/>
            <a:ext cx="4054093" cy="6366124"/>
            <a:chOff x="0" y="0"/>
            <a:chExt cx="655346" cy="10290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346" cy="1029087"/>
            </a:xfrm>
            <a:custGeom>
              <a:avLst/>
              <a:gdLst/>
              <a:ahLst/>
              <a:cxnLst/>
              <a:rect l="l" t="t" r="r" b="b"/>
              <a:pathLst>
                <a:path w="655346" h="1029087">
                  <a:moveTo>
                    <a:pt x="5729" y="0"/>
                  </a:moveTo>
                  <a:lnTo>
                    <a:pt x="649617" y="0"/>
                  </a:lnTo>
                  <a:cubicBezTo>
                    <a:pt x="651136" y="0"/>
                    <a:pt x="652593" y="604"/>
                    <a:pt x="653668" y="1678"/>
                  </a:cubicBezTo>
                  <a:cubicBezTo>
                    <a:pt x="654742" y="2752"/>
                    <a:pt x="655346" y="4210"/>
                    <a:pt x="655346" y="5729"/>
                  </a:cubicBezTo>
                  <a:lnTo>
                    <a:pt x="655346" y="1023357"/>
                  </a:lnTo>
                  <a:cubicBezTo>
                    <a:pt x="655346" y="1024877"/>
                    <a:pt x="654742" y="1026334"/>
                    <a:pt x="653668" y="1027409"/>
                  </a:cubicBezTo>
                  <a:cubicBezTo>
                    <a:pt x="652593" y="1028483"/>
                    <a:pt x="651136" y="1029087"/>
                    <a:pt x="649617" y="1029087"/>
                  </a:cubicBezTo>
                  <a:lnTo>
                    <a:pt x="5729" y="1029087"/>
                  </a:lnTo>
                  <a:cubicBezTo>
                    <a:pt x="4210" y="1029087"/>
                    <a:pt x="2752" y="1028483"/>
                    <a:pt x="1678" y="1027409"/>
                  </a:cubicBezTo>
                  <a:cubicBezTo>
                    <a:pt x="604" y="1026334"/>
                    <a:pt x="0" y="1024877"/>
                    <a:pt x="0" y="1023357"/>
                  </a:cubicBezTo>
                  <a:lnTo>
                    <a:pt x="0" y="5729"/>
                  </a:lnTo>
                  <a:cubicBezTo>
                    <a:pt x="0" y="4210"/>
                    <a:pt x="604" y="2752"/>
                    <a:pt x="1678" y="1678"/>
                  </a:cubicBezTo>
                  <a:cubicBezTo>
                    <a:pt x="2752" y="604"/>
                    <a:pt x="4210" y="0"/>
                    <a:pt x="5729" y="0"/>
                  </a:cubicBezTo>
                  <a:close/>
                </a:path>
              </a:pathLst>
            </a:custGeom>
            <a:solidFill>
              <a:srgbClr val="BEEDB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655346" cy="1029086"/>
            </a:xfrm>
            <a:prstGeom prst="rect">
              <a:avLst/>
            </a:prstGeom>
          </p:spPr>
          <p:txBody>
            <a:bodyPr lIns="11751" tIns="11751" rIns="11751" bIns="11751" rtlCol="0" anchor="ctr"/>
            <a:lstStyle/>
            <a:p>
              <a:pPr algn="ctr">
                <a:lnSpc>
                  <a:spcPts val="75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82609" y="1422586"/>
            <a:ext cx="2507437" cy="250743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F2EFE7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1751" tIns="11751" rIns="11751" bIns="11751" rtlCol="0" anchor="ctr"/>
            <a:lstStyle/>
            <a:p>
              <a:pPr algn="ctr">
                <a:lnSpc>
                  <a:spcPts val="752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791789" y="1422586"/>
            <a:ext cx="2507437" cy="250743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F2EFE7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1751" tIns="11751" rIns="11751" bIns="11751" rtlCol="0" anchor="ctr"/>
            <a:lstStyle/>
            <a:p>
              <a:pPr algn="ctr">
                <a:lnSpc>
                  <a:spcPts val="752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390895" y="2676305"/>
            <a:ext cx="4063769" cy="6366124"/>
            <a:chOff x="0" y="0"/>
            <a:chExt cx="656910" cy="10290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6910" cy="1029087"/>
            </a:xfrm>
            <a:custGeom>
              <a:avLst/>
              <a:gdLst/>
              <a:ahLst/>
              <a:cxnLst/>
              <a:rect l="l" t="t" r="r" b="b"/>
              <a:pathLst>
                <a:path w="656910" h="1029087">
                  <a:moveTo>
                    <a:pt x="5715" y="0"/>
                  </a:moveTo>
                  <a:lnTo>
                    <a:pt x="651195" y="0"/>
                  </a:lnTo>
                  <a:cubicBezTo>
                    <a:pt x="652710" y="0"/>
                    <a:pt x="654164" y="602"/>
                    <a:pt x="655236" y="1674"/>
                  </a:cubicBezTo>
                  <a:cubicBezTo>
                    <a:pt x="656308" y="2746"/>
                    <a:pt x="656910" y="4200"/>
                    <a:pt x="656910" y="5715"/>
                  </a:cubicBezTo>
                  <a:lnTo>
                    <a:pt x="656910" y="1023371"/>
                  </a:lnTo>
                  <a:cubicBezTo>
                    <a:pt x="656910" y="1026528"/>
                    <a:pt x="654351" y="1029087"/>
                    <a:pt x="651195" y="1029087"/>
                  </a:cubicBezTo>
                  <a:lnTo>
                    <a:pt x="5715" y="1029087"/>
                  </a:lnTo>
                  <a:cubicBezTo>
                    <a:pt x="4200" y="1029087"/>
                    <a:pt x="2746" y="1028484"/>
                    <a:pt x="1674" y="1027412"/>
                  </a:cubicBezTo>
                  <a:cubicBezTo>
                    <a:pt x="602" y="1026341"/>
                    <a:pt x="0" y="1024887"/>
                    <a:pt x="0" y="1023371"/>
                  </a:cubicBezTo>
                  <a:lnTo>
                    <a:pt x="0" y="5715"/>
                  </a:lnTo>
                  <a:cubicBezTo>
                    <a:pt x="0" y="4200"/>
                    <a:pt x="602" y="2746"/>
                    <a:pt x="1674" y="1674"/>
                  </a:cubicBezTo>
                  <a:cubicBezTo>
                    <a:pt x="2746" y="602"/>
                    <a:pt x="4200" y="0"/>
                    <a:pt x="5715" y="0"/>
                  </a:cubicBezTo>
                  <a:close/>
                </a:path>
              </a:pathLst>
            </a:custGeom>
            <a:solidFill>
              <a:srgbClr val="BEEDB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656910" cy="1029086"/>
            </a:xfrm>
            <a:prstGeom prst="rect">
              <a:avLst/>
            </a:prstGeom>
          </p:spPr>
          <p:txBody>
            <a:bodyPr lIns="11751" tIns="11751" rIns="11751" bIns="11751" rtlCol="0" anchor="ctr"/>
            <a:lstStyle/>
            <a:p>
              <a:pPr algn="ctr">
                <a:lnSpc>
                  <a:spcPts val="752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151608" y="1422586"/>
            <a:ext cx="2507437" cy="2507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F2EFE7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1751" tIns="11751" rIns="11751" bIns="11751" rtlCol="0" anchor="ctr"/>
            <a:lstStyle/>
            <a:p>
              <a:pPr algn="ctr">
                <a:lnSpc>
                  <a:spcPts val="752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993505" y="4211531"/>
            <a:ext cx="4099123" cy="40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577" b="1" spc="-64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CSPD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83103" y="4211531"/>
            <a:ext cx="4659756" cy="40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577" b="1" spc="-64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REDE DE ENCARREGADOS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3731125" y="2676305"/>
            <a:ext cx="4063769" cy="6366124"/>
            <a:chOff x="0" y="0"/>
            <a:chExt cx="656910" cy="102908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56910" cy="1029087"/>
            </a:xfrm>
            <a:custGeom>
              <a:avLst/>
              <a:gdLst/>
              <a:ahLst/>
              <a:cxnLst/>
              <a:rect l="l" t="t" r="r" b="b"/>
              <a:pathLst>
                <a:path w="656910" h="1029087">
                  <a:moveTo>
                    <a:pt x="5715" y="0"/>
                  </a:moveTo>
                  <a:lnTo>
                    <a:pt x="651195" y="0"/>
                  </a:lnTo>
                  <a:cubicBezTo>
                    <a:pt x="652710" y="0"/>
                    <a:pt x="654164" y="602"/>
                    <a:pt x="655236" y="1674"/>
                  </a:cubicBezTo>
                  <a:cubicBezTo>
                    <a:pt x="656308" y="2746"/>
                    <a:pt x="656910" y="4200"/>
                    <a:pt x="656910" y="5715"/>
                  </a:cubicBezTo>
                  <a:lnTo>
                    <a:pt x="656910" y="1023371"/>
                  </a:lnTo>
                  <a:cubicBezTo>
                    <a:pt x="656910" y="1026528"/>
                    <a:pt x="654351" y="1029087"/>
                    <a:pt x="651195" y="1029087"/>
                  </a:cubicBezTo>
                  <a:lnTo>
                    <a:pt x="5715" y="1029087"/>
                  </a:lnTo>
                  <a:cubicBezTo>
                    <a:pt x="4200" y="1029087"/>
                    <a:pt x="2746" y="1028484"/>
                    <a:pt x="1674" y="1027412"/>
                  </a:cubicBezTo>
                  <a:cubicBezTo>
                    <a:pt x="602" y="1026341"/>
                    <a:pt x="0" y="1024887"/>
                    <a:pt x="0" y="1023371"/>
                  </a:cubicBezTo>
                  <a:lnTo>
                    <a:pt x="0" y="5715"/>
                  </a:lnTo>
                  <a:cubicBezTo>
                    <a:pt x="0" y="4200"/>
                    <a:pt x="602" y="2746"/>
                    <a:pt x="1674" y="1674"/>
                  </a:cubicBezTo>
                  <a:cubicBezTo>
                    <a:pt x="2746" y="602"/>
                    <a:pt x="4200" y="0"/>
                    <a:pt x="5715" y="0"/>
                  </a:cubicBezTo>
                  <a:close/>
                </a:path>
              </a:pathLst>
            </a:custGeom>
            <a:solidFill>
              <a:srgbClr val="BEEDB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656910" cy="1029086"/>
            </a:xfrm>
            <a:prstGeom prst="rect">
              <a:avLst/>
            </a:prstGeom>
          </p:spPr>
          <p:txBody>
            <a:bodyPr lIns="11751" tIns="11751" rIns="11751" bIns="11751" rtlCol="0" anchor="ctr"/>
            <a:lstStyle/>
            <a:p>
              <a:pPr algn="ctr">
                <a:lnSpc>
                  <a:spcPts val="75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91837" y="1422586"/>
            <a:ext cx="2507437" cy="250743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F2EFE7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1751" tIns="11751" rIns="11751" bIns="11751" rtlCol="0" anchor="ctr"/>
            <a:lstStyle/>
            <a:p>
              <a:pPr algn="ctr">
                <a:lnSpc>
                  <a:spcPts val="752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812702" y="2260962"/>
            <a:ext cx="1647252" cy="1321919"/>
          </a:xfrm>
          <a:custGeom>
            <a:avLst/>
            <a:gdLst/>
            <a:ahLst/>
            <a:cxnLst/>
            <a:rect l="l" t="t" r="r" b="b"/>
            <a:pathLst>
              <a:path w="1647252" h="1321919">
                <a:moveTo>
                  <a:pt x="0" y="0"/>
                </a:moveTo>
                <a:lnTo>
                  <a:pt x="1647252" y="0"/>
                </a:lnTo>
                <a:lnTo>
                  <a:pt x="1647252" y="1321919"/>
                </a:lnTo>
                <a:lnTo>
                  <a:pt x="0" y="132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/>
          <p:nvPr/>
        </p:nvSpPr>
        <p:spPr>
          <a:xfrm>
            <a:off x="6342189" y="2329812"/>
            <a:ext cx="1401756" cy="1391243"/>
          </a:xfrm>
          <a:custGeom>
            <a:avLst/>
            <a:gdLst/>
            <a:ahLst/>
            <a:cxnLst/>
            <a:rect l="l" t="t" r="r" b="b"/>
            <a:pathLst>
              <a:path w="1401756" h="1391243">
                <a:moveTo>
                  <a:pt x="0" y="0"/>
                </a:moveTo>
                <a:lnTo>
                  <a:pt x="1401756" y="0"/>
                </a:lnTo>
                <a:lnTo>
                  <a:pt x="1401756" y="1391242"/>
                </a:lnTo>
                <a:lnTo>
                  <a:pt x="0" y="1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/>
          <p:nvPr/>
        </p:nvSpPr>
        <p:spPr>
          <a:xfrm>
            <a:off x="10825963" y="2149437"/>
            <a:ext cx="1158727" cy="1544970"/>
          </a:xfrm>
          <a:custGeom>
            <a:avLst/>
            <a:gdLst/>
            <a:ahLst/>
            <a:cxnLst/>
            <a:rect l="l" t="t" r="r" b="b"/>
            <a:pathLst>
              <a:path w="1158727" h="1544970">
                <a:moveTo>
                  <a:pt x="0" y="0"/>
                </a:moveTo>
                <a:lnTo>
                  <a:pt x="1158727" y="0"/>
                </a:lnTo>
                <a:lnTo>
                  <a:pt x="1158727" y="1544970"/>
                </a:lnTo>
                <a:lnTo>
                  <a:pt x="0" y="1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4864495" y="2494811"/>
            <a:ext cx="1797029" cy="1022060"/>
          </a:xfrm>
          <a:custGeom>
            <a:avLst/>
            <a:gdLst/>
            <a:ahLst/>
            <a:cxnLst/>
            <a:rect l="l" t="t" r="r" b="b"/>
            <a:pathLst>
              <a:path w="1797029" h="1022060">
                <a:moveTo>
                  <a:pt x="0" y="0"/>
                </a:moveTo>
                <a:lnTo>
                  <a:pt x="1797029" y="0"/>
                </a:lnTo>
                <a:lnTo>
                  <a:pt x="1797029" y="1022060"/>
                </a:lnTo>
                <a:lnTo>
                  <a:pt x="0" y="10220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TextBox 34"/>
          <p:cNvSpPr txBox="1"/>
          <p:nvPr/>
        </p:nvSpPr>
        <p:spPr>
          <a:xfrm>
            <a:off x="690254" y="475836"/>
            <a:ext cx="12808370" cy="77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Governança e Atuação Conjunta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33681" y="4211531"/>
            <a:ext cx="3205294" cy="40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577" b="1" spc="-64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CEPD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33681" y="4899046"/>
            <a:ext cx="3205294" cy="4006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577" spc="-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monitorar, direcionar e avaliar a implementação da PEPD; expedir atos normativos necessários à regulamentação e implementação da PEPD.</a:t>
            </a:r>
          </a:p>
          <a:p>
            <a:pPr algn="ctr">
              <a:lnSpc>
                <a:spcPts val="3195"/>
              </a:lnSpc>
            </a:pPr>
            <a:endParaRPr lang="en-US" sz="2577" spc="-64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291488" y="4899046"/>
            <a:ext cx="3465519" cy="4006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577" spc="-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implementar e acompanhar a execução da PEPD no âmbito do respectivo órgão ou entidade; implementar as diretrizes, metas, indicadores e ações estabelecidos no PQEPD.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90920" y="4903288"/>
            <a:ext cx="3684746" cy="4006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577" spc="-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promover a cooperação, o intercâmbio de informações e a padronização de boas práticas entre os encarregados pelo tratamento de dados pessoais dos órgãos e entidades.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423332" y="4211531"/>
            <a:ext cx="4659756" cy="40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577" b="1" spc="-64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CAAT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931150" y="4903288"/>
            <a:ext cx="3684746" cy="4006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577" spc="-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propor diretrizes estratégicas e fornecer subsídios para a elaboração de políticas de privacidade, e de processos de tratamento no âmbito do Poder Executivo Estadual.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320294" y="2927623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20294" y="5626182"/>
            <a:ext cx="708406" cy="708406"/>
            <a:chOff x="0" y="0"/>
            <a:chExt cx="944542" cy="94454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528336" y="3815346"/>
            <a:ext cx="3730964" cy="3189974"/>
          </a:xfrm>
          <a:custGeom>
            <a:avLst/>
            <a:gdLst/>
            <a:ahLst/>
            <a:cxnLst/>
            <a:rect l="l" t="t" r="r" b="b"/>
            <a:pathLst>
              <a:path w="3730964" h="3189974">
                <a:moveTo>
                  <a:pt x="0" y="0"/>
                </a:moveTo>
                <a:lnTo>
                  <a:pt x="3730964" y="0"/>
                </a:lnTo>
                <a:lnTo>
                  <a:pt x="3730964" y="3189974"/>
                </a:lnTo>
                <a:lnTo>
                  <a:pt x="0" y="318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487758" y="1002153"/>
            <a:ext cx="12808370" cy="159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Plano Quadrienal Estratégico de Proteção de Dados Pessoais (PQEPD)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9200" y="3041923"/>
            <a:ext cx="12018545" cy="582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DOCUMENTO QUE ESTABELECE AS PRIORIDADES ESTADUAIS SOBRE A PROTEÇÃO DE DADOS PESSOAIS, A RESPONSABILIDADES E PAPÉIS DE ATUAÇÃO, O PROCESSO DE GERENCIAMENTO DE RISCOS, OS CONTROLES INTERNOS DE PROTEÇÃO DAS INFORMAÇÕES E AS AÇÕES MITIGADORAS DOS RISCOS IDENTIFICADOS.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endParaRPr lang="en-US" sz="29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 PLANO QUADRIENAL ESTRATÉGICO DE PROTEÇÃO DE DADOS PESSOAIS (PQEPD) CONSTITUIRÁ O INSTRUMENTO DESTINADO A ORIENTAR E COORDENAR AS AÇÕES DOS ÓRGÃOS E ENTIDADES MENCIONADOS NOS INCISOS I E II DO ART. 1º DA LEI ESTADUAL Nº 18.699/2024, COM O OBJETIVO DE PROMOVER O APRIMORAMENTO CONTÍNUO DA PROTEÇÃO DOS DADOS PESSOAIS, EM CONFORMIDADE COM A LEGISLAÇÃO VIGENTE.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3902348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7758" y="5279967"/>
            <a:ext cx="708406" cy="708406"/>
            <a:chOff x="0" y="0"/>
            <a:chExt cx="944542" cy="94454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782336" y="3906284"/>
            <a:ext cx="3730964" cy="3189974"/>
          </a:xfrm>
          <a:custGeom>
            <a:avLst/>
            <a:gdLst/>
            <a:ahLst/>
            <a:cxnLst/>
            <a:rect l="l" t="t" r="r" b="b"/>
            <a:pathLst>
              <a:path w="3730964" h="3189974">
                <a:moveTo>
                  <a:pt x="0" y="0"/>
                </a:moveTo>
                <a:lnTo>
                  <a:pt x="3730964" y="0"/>
                </a:lnTo>
                <a:lnTo>
                  <a:pt x="3730964" y="3189974"/>
                </a:lnTo>
                <a:lnTo>
                  <a:pt x="0" y="31899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487758" y="1002153"/>
            <a:ext cx="12808370" cy="159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Plano Quadrienal Estratégico de Proteção de Dados Pessoais (PQEPD)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7758" y="3016523"/>
            <a:ext cx="12018545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O PQEPD DEVERÁ, NO MÍNIMO, CONTEMPLAR: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2978" y="3805821"/>
            <a:ext cx="12018545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 DEFINIÇÃO DA ESTRATÉGIA DE PROTEÇÃO DE DADOS PESSOAIS PARA O PERÍODO;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2978" y="4953133"/>
            <a:ext cx="12018545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 DEFINIÇÃO DA ESTRATÉGIA DE PROTEÇÃO DE DADOS PESSOAIS PARA A FORMULAÇÃO DE AÇÕES QUE PROMOVAM O FOMENTO À CULTURA DE PROTEÇÃO DE DADOS;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2978" y="6639058"/>
            <a:ext cx="12018545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 PROMOÇÃO DE PROGRAMAS DE TREINAMENTO E CAPACITAÇÃO PARA OS AGENTES PÚBLICOS;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2978" y="7877308"/>
            <a:ext cx="12018545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 DEFINIÇÃO DE METAS GERAIS E INDICADORES PARA O MONITORAMENTO DO DESEMPENHO DAS AÇÕES IMPLEMENTADAS.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87758" y="6655124"/>
            <a:ext cx="708406" cy="708406"/>
            <a:chOff x="0" y="0"/>
            <a:chExt cx="944542" cy="94454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7758" y="8030280"/>
            <a:ext cx="708406" cy="708406"/>
            <a:chOff x="0" y="0"/>
            <a:chExt cx="944542" cy="94454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3286" y="9553583"/>
            <a:ext cx="18614571" cy="765911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3237744" y="561561"/>
            <a:ext cx="3738814" cy="1764456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487758" y="3006998"/>
            <a:ext cx="708406" cy="708406"/>
            <a:chOff x="0" y="0"/>
            <a:chExt cx="944542" cy="9445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795220" y="4080681"/>
            <a:ext cx="3732107" cy="3106979"/>
          </a:xfrm>
          <a:custGeom>
            <a:avLst/>
            <a:gdLst/>
            <a:ahLst/>
            <a:cxnLst/>
            <a:rect l="l" t="t" r="r" b="b"/>
            <a:pathLst>
              <a:path w="3732107" h="3106979">
                <a:moveTo>
                  <a:pt x="0" y="0"/>
                </a:moveTo>
                <a:lnTo>
                  <a:pt x="3732108" y="0"/>
                </a:lnTo>
                <a:lnTo>
                  <a:pt x="3732108" y="3106979"/>
                </a:lnTo>
                <a:lnTo>
                  <a:pt x="0" y="3106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87758" y="1002153"/>
            <a:ext cx="12808370" cy="7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Diretrizes para Atendimento aos Titulares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371" y="2997473"/>
            <a:ext cx="10977145" cy="269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AS SOLICITAÇÕES DOS TITULARES DE DADOS PESSOAIS, RELATIVAS AO EXERCÍCIO DOS DIREITOS PREVISTOS NO ART. 18 DA LEI FEDERAL Nº 13.709/2018 (LGPD), DEVERÃO SER FORMALIZADAS POR MEIO DE FORMULÁRIO ELETRÔNICO, A SER DISPONIBILIZADO NA PLATAFORMA CEARÁ TRANSPARENTE.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87758" y="6280290"/>
            <a:ext cx="708406" cy="708406"/>
            <a:chOff x="0" y="0"/>
            <a:chExt cx="944542" cy="94454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9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03371" y="6270765"/>
            <a:ext cx="10977145" cy="269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 SOLICITAÇÃO DO TITULAR SERÁ ENCAMINHADA AO ENCARREGADO PELO TRATAMENTO DE DADOS PESSOAIS DO ÓRGÃO OU ENTIDADE COMPETENTE, QUE DEVERÁ RESPONDER NO PRAZO LEGAL ESTABELECIDO PELA LEI Nº 12.527/2011 (LEI DE ACESSO À INFORMAÇÃO), NOS TERMOS DO §3º DO ART. 23 DA LGPD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1650</Words>
  <Application>Microsoft Office PowerPoint</Application>
  <PresentationFormat>Personalizar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Calibri</vt:lpstr>
      <vt:lpstr>DM Sans Bold</vt:lpstr>
      <vt:lpstr>Poppins Bold</vt:lpstr>
      <vt:lpstr>Arimo Bold</vt:lpstr>
      <vt:lpstr>Poppins</vt:lpstr>
      <vt:lpstr>Roboto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Estadual de Proteção de Dados - PEPD</dc:title>
  <cp:lastModifiedBy>Marcos Henrique de Carvalho Almeida</cp:lastModifiedBy>
  <cp:revision>2</cp:revision>
  <dcterms:created xsi:type="dcterms:W3CDTF">2006-08-16T00:00:00Z</dcterms:created>
  <dcterms:modified xsi:type="dcterms:W3CDTF">2025-07-16T13:47:41Z</dcterms:modified>
  <dc:identifier>DAGsyHFC7u0</dc:identifier>
</cp:coreProperties>
</file>