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76" r:id="rId4"/>
    <p:sldId id="259" r:id="rId5"/>
    <p:sldId id="257" r:id="rId6"/>
    <p:sldId id="277" r:id="rId7"/>
    <p:sldId id="273" r:id="rId8"/>
    <p:sldId id="278" r:id="rId9"/>
    <p:sldId id="268" r:id="rId10"/>
    <p:sldId id="272" r:id="rId11"/>
    <p:sldId id="261" r:id="rId12"/>
  </p:sldIdLst>
  <p:sldSz cx="12192000" cy="6858000"/>
  <p:notesSz cx="6797675" cy="9926638"/>
  <p:embeddedFontLst>
    <p:embeddedFont>
      <p:font typeface="Kanit" panose="020B0604020202020204" charset="-34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544">
          <p15:clr>
            <a:srgbClr val="747775"/>
          </p15:clr>
        </p15:guide>
        <p15:guide id="4" pos="7136">
          <p15:clr>
            <a:srgbClr val="747775"/>
          </p15:clr>
        </p15:guide>
        <p15:guide id="5" orient="horz" pos="144">
          <p15:clr>
            <a:srgbClr val="747775"/>
          </p15:clr>
        </p15:guide>
        <p15:guide id="6" orient="horz" pos="562">
          <p15:clr>
            <a:srgbClr val="747775"/>
          </p15:clr>
        </p15:guide>
        <p15:guide id="7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0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>
        <p:guide orient="horz" pos="2160"/>
        <p:guide pos="3840"/>
        <p:guide pos="544"/>
        <p:guide pos="7136"/>
        <p:guide orient="horz" pos="144"/>
        <p:guide orient="horz" pos="562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47d5d90f6_0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547d5d90f6_0_8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7d5d90f6_0_10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547d5d90f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85B229D8-5EFE-E3CD-AD56-76E396BA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FF5C5972-1138-D9BB-5708-809FD3BF62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343A266A-06FF-964F-740B-202B207DDA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27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5CD56AD7-7049-DB22-D349-03C83505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7d5d90f6_0_101:notes">
            <a:extLst>
              <a:ext uri="{FF2B5EF4-FFF2-40B4-BE49-F238E27FC236}">
                <a16:creationId xmlns:a16="http://schemas.microsoft.com/office/drawing/2014/main" id="{8DCE2C4C-D8A0-4592-6ED6-754005BA2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2547d5d90f6_0_101:notes">
            <a:extLst>
              <a:ext uri="{FF2B5EF4-FFF2-40B4-BE49-F238E27FC236}">
                <a16:creationId xmlns:a16="http://schemas.microsoft.com/office/drawing/2014/main" id="{05614DFB-776C-A9E3-52FC-B7C42432C0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23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0AE67E41-9C69-C90D-8E3A-BC43791AA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7d5d90f6_0_101:notes">
            <a:extLst>
              <a:ext uri="{FF2B5EF4-FFF2-40B4-BE49-F238E27FC236}">
                <a16:creationId xmlns:a16="http://schemas.microsoft.com/office/drawing/2014/main" id="{788D13B8-B03B-882C-85C6-E3ED6D36FE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547d5d90f6_0_101:notes">
            <a:extLst>
              <a:ext uri="{FF2B5EF4-FFF2-40B4-BE49-F238E27FC236}">
                <a16:creationId xmlns:a16="http://schemas.microsoft.com/office/drawing/2014/main" id="{73746F77-F889-23F1-159D-BA7E1EC01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56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774D17F6-9352-E52D-74F9-4956B7EDE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7d5d90f6_0_101:notes">
            <a:extLst>
              <a:ext uri="{FF2B5EF4-FFF2-40B4-BE49-F238E27FC236}">
                <a16:creationId xmlns:a16="http://schemas.microsoft.com/office/drawing/2014/main" id="{C6B84387-B637-EDED-4BC7-7691177FC1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547d5d90f6_0_101:notes">
            <a:extLst>
              <a:ext uri="{FF2B5EF4-FFF2-40B4-BE49-F238E27FC236}">
                <a16:creationId xmlns:a16="http://schemas.microsoft.com/office/drawing/2014/main" id="{B44B421C-871D-D90D-0DBD-16897B5BEC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19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48640840-4AD9-C3AF-5E30-DCFA4DFCB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47d5d90f6_0_101:notes">
            <a:extLst>
              <a:ext uri="{FF2B5EF4-FFF2-40B4-BE49-F238E27FC236}">
                <a16:creationId xmlns:a16="http://schemas.microsoft.com/office/drawing/2014/main" id="{E4831563-A760-80C4-7CCD-91CDBC1D8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2547d5d90f6_0_101:notes">
            <a:extLst>
              <a:ext uri="{FF2B5EF4-FFF2-40B4-BE49-F238E27FC236}">
                <a16:creationId xmlns:a16="http://schemas.microsoft.com/office/drawing/2014/main" id="{F11620F0-C8A0-418A-07A6-5906095C2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40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47d5d90f6_0_1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547d5d90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7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34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08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51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57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09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8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63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7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12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21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-parcerias.cge.ce.gov.br/e-parcerias-web/padrao-web/paginas/seguranca/login.sea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425" y="-23784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954178" y="2193802"/>
            <a:ext cx="3776411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Kanit"/>
              <a:cs typeface="Times New Roman" panose="02020603050405020304" pitchFamily="18" charset="0"/>
              <a:sym typeface="Kani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Kanit"/>
              </a:rPr>
              <a:t>CGE/CE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25" y="1868810"/>
            <a:ext cx="6312801" cy="24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50" y="-35350"/>
            <a:ext cx="12254853" cy="68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B99A24-4AFB-74CF-BFFE-47ABE0E55205}"/>
              </a:ext>
            </a:extLst>
          </p:cNvPr>
          <p:cNvSpPr txBox="1"/>
          <p:nvPr/>
        </p:nvSpPr>
        <p:spPr>
          <a:xfrm>
            <a:off x="8637224" y="1597446"/>
            <a:ext cx="29965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</a:rPr>
              <a:t>Obrigada!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@cgeceara</a:t>
            </a:r>
          </a:p>
          <a:p>
            <a:endParaRPr lang="pt-BR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DDC3BF3-9966-5A55-6859-021AECE06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988" y="4473698"/>
            <a:ext cx="2677099" cy="1298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A418205-F880-C54C-9FBB-52B4F0DA36B9}"/>
              </a:ext>
            </a:extLst>
          </p:cNvPr>
          <p:cNvSpPr/>
          <p:nvPr/>
        </p:nvSpPr>
        <p:spPr>
          <a:xfrm>
            <a:off x="863792" y="1735389"/>
            <a:ext cx="4215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2D704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3E2136-486D-0442-A218-2C772FA1909A}"/>
              </a:ext>
            </a:extLst>
          </p:cNvPr>
          <p:cNvSpPr/>
          <p:nvPr/>
        </p:nvSpPr>
        <p:spPr>
          <a:xfrm>
            <a:off x="863792" y="2600722"/>
            <a:ext cx="969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D704F"/>
                </a:solidFill>
                <a:effectLst/>
                <a:uLnTx/>
                <a:uFillTx/>
                <a:latin typeface="OpenSans-Light"/>
                <a:ea typeface="+mn-ea"/>
                <a:cs typeface="+mn-cs"/>
              </a:rPr>
              <a:t>Promover instituições públicas fortes e confiáveis, adotando ações de controle que contribuam para a aplicação dos recursos públicos de forma regular, ética, eficiente, transparente e sustentável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2D704F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BFADFC7-6D01-B260-9275-88158EFA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A364675-3A5D-78B0-FD72-FC0DCE27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794209" y="500210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sp>
        <p:nvSpPr>
          <p:cNvPr id="120" name="Google Shape;120;p16"/>
          <p:cNvSpPr/>
          <p:nvPr/>
        </p:nvSpPr>
        <p:spPr>
          <a:xfrm>
            <a:off x="1112791" y="2309911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ADFC211-98CA-1C6E-DD89-EBEB12A4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579" y="396743"/>
            <a:ext cx="2492543" cy="1176304"/>
          </a:xfrm>
          <a:prstGeom prst="rect">
            <a:avLst/>
          </a:prstGeom>
        </p:spPr>
      </p:pic>
      <p:pic>
        <p:nvPicPr>
          <p:cNvPr id="6" name="Imagem 5" descr="Interface gráfica do usuário, Texto, Aplicativo, Site&#10;&#10;O conteúdo gerado por IA pode estar incorreto.">
            <a:extLst>
              <a:ext uri="{FF2B5EF4-FFF2-40B4-BE49-F238E27FC236}">
                <a16:creationId xmlns:a16="http://schemas.microsoft.com/office/drawing/2014/main" id="{C2997A8D-C2A1-E8E9-49F0-8E11ED0D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163" y="1434142"/>
            <a:ext cx="8330731" cy="4784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0" descr="preencoded.png">
            <a:extLst>
              <a:ext uri="{FF2B5EF4-FFF2-40B4-BE49-F238E27FC236}">
                <a16:creationId xmlns:a16="http://schemas.microsoft.com/office/drawing/2014/main" id="{10CFDBFC-2B7B-1704-E93C-E1989EA7D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4" y="966991"/>
            <a:ext cx="3879100" cy="5553552"/>
          </a:xfrm>
          <a:prstGeom prst="rect">
            <a:avLst/>
          </a:prstGeom>
        </p:spPr>
      </p:pic>
      <p:sp>
        <p:nvSpPr>
          <p:cNvPr id="2" name="Google Shape;119;p16">
            <a:extLst>
              <a:ext uri="{FF2B5EF4-FFF2-40B4-BE49-F238E27FC236}">
                <a16:creationId xmlns:a16="http://schemas.microsoft.com/office/drawing/2014/main" id="{CD51878D-1BD1-7EE1-7DFB-9CDA1073D892}"/>
              </a:ext>
            </a:extLst>
          </p:cNvPr>
          <p:cNvSpPr/>
          <p:nvPr/>
        </p:nvSpPr>
        <p:spPr>
          <a:xfrm>
            <a:off x="562854" y="212909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279E40E-E903-6FDD-1C58-91A95BB0D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270" y="209457"/>
            <a:ext cx="2492543" cy="1176304"/>
          </a:xfrm>
          <a:prstGeom prst="rect">
            <a:avLst/>
          </a:prstGeom>
        </p:spPr>
      </p:pic>
      <p:pic>
        <p:nvPicPr>
          <p:cNvPr id="5" name="Imagem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DB6B505A-3414-0C49-32E2-D815526DA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537" y="1385761"/>
            <a:ext cx="7182852" cy="45633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27791B1-706D-5A39-F15C-49523B71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8DE0EFE-E91A-DFDE-B95D-BD683CEE2B32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6460945-F9F4-35B1-0BB2-A17A4673D9AC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A32A6FE9-7279-6321-6C2E-506E0C5540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0" descr="preencoded.png">
            <a:extLst>
              <a:ext uri="{FF2B5EF4-FFF2-40B4-BE49-F238E27FC236}">
                <a16:creationId xmlns:a16="http://schemas.microsoft.com/office/drawing/2014/main" id="{4F606C9B-C3DB-ED80-B7D1-4C612172B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" y="1289055"/>
            <a:ext cx="3274660" cy="5356035"/>
          </a:xfrm>
          <a:prstGeom prst="rect">
            <a:avLst/>
          </a:prstGeom>
        </p:spPr>
      </p:pic>
      <p:sp>
        <p:nvSpPr>
          <p:cNvPr id="2" name="Google Shape;119;p16">
            <a:extLst>
              <a:ext uri="{FF2B5EF4-FFF2-40B4-BE49-F238E27FC236}">
                <a16:creationId xmlns:a16="http://schemas.microsoft.com/office/drawing/2014/main" id="{1D651AE4-9111-F1F0-945C-A0B29ECEF766}"/>
              </a:ext>
            </a:extLst>
          </p:cNvPr>
          <p:cNvSpPr/>
          <p:nvPr/>
        </p:nvSpPr>
        <p:spPr>
          <a:xfrm>
            <a:off x="562854" y="212909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99CB95FE-1B31-43BA-549B-E2062E647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270" y="209457"/>
            <a:ext cx="2492543" cy="1176304"/>
          </a:xfrm>
          <a:prstGeom prst="rect">
            <a:avLst/>
          </a:prstGeom>
        </p:spPr>
      </p:pic>
      <p:pic>
        <p:nvPicPr>
          <p:cNvPr id="6" name="Imagem 5" descr="Interface gráfica do usuário, Texto, Aplicativo, Email, Site&#10;&#10;O conteúdo gerado por IA pode estar incorreto.">
            <a:extLst>
              <a:ext uri="{FF2B5EF4-FFF2-40B4-BE49-F238E27FC236}">
                <a16:creationId xmlns:a16="http://schemas.microsoft.com/office/drawing/2014/main" id="{572EEED9-ADB4-391C-B884-C3CCED1A0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533" y="1385761"/>
            <a:ext cx="8119431" cy="50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F93B1240-AD44-1536-1D77-B37DAFB71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>
            <a:extLst>
              <a:ext uri="{FF2B5EF4-FFF2-40B4-BE49-F238E27FC236}">
                <a16:creationId xmlns:a16="http://schemas.microsoft.com/office/drawing/2014/main" id="{06B7FBDB-3A23-4590-2DA5-BF7976B9B6F7}"/>
              </a:ext>
            </a:extLst>
          </p:cNvPr>
          <p:cNvSpPr/>
          <p:nvPr/>
        </p:nvSpPr>
        <p:spPr>
          <a:xfrm>
            <a:off x="1112791" y="2309911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68DF3FE1-07A3-EEF5-CDB3-6B8977023459}"/>
              </a:ext>
            </a:extLst>
          </p:cNvPr>
          <p:cNvSpPr/>
          <p:nvPr/>
        </p:nvSpPr>
        <p:spPr>
          <a:xfrm>
            <a:off x="4549965" y="1535848"/>
            <a:ext cx="7271133" cy="485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ts val="2700"/>
              </a:lnSpc>
            </a:pP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Documentos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e boas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práticas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previstas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Lei Geral de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Proteção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de Dados:</a:t>
            </a:r>
          </a:p>
          <a:p>
            <a:pPr algn="just">
              <a:lnSpc>
                <a:spcPts val="2700"/>
              </a:lnSpc>
            </a:pP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Font typeface="Arial"/>
              <a:buAutoNum type="arabicPeriod"/>
            </a:pPr>
            <a:r>
              <a:rPr lang="pt-BR" sz="2000" b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Política de Segurança da Informação</a:t>
            </a:r>
            <a:r>
              <a:rPr lang="pt-BR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Define diretrizes internas de segurança, controle de acesso, classificação da informação, prevenção a vazamentos (Art. 46);</a:t>
            </a:r>
          </a:p>
          <a:p>
            <a:pPr marL="342900" indent="-342900" algn="just">
              <a:lnSpc>
                <a:spcPts val="2700"/>
              </a:lnSpc>
              <a:buFont typeface="Arial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de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Privacidade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estabelece diretrizes, princípios e conceitos a serem seguidos por todas as pessoas e entidades que se relacionam com a CGE para tratamentos de dados pessoais;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Plano de Resposta a Incidentes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Define fluxos e responsáveis em caso de vazamento ou incidente de segurança (Art. 48); </a:t>
            </a:r>
          </a:p>
          <a:p>
            <a:pPr marL="342900" indent="-342900" algn="just">
              <a:lnSpc>
                <a:spcPts val="2700"/>
              </a:lnSpc>
              <a:buAutoNum type="arabicPeriod"/>
            </a:pP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Inventário/Mapeamento de Dados Pessoais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Identifica todos os dados tratados, finalidades, base legal, ciclo de vida do dado (local de armazenamento, compartilhamento, tempo de retenção).</a:t>
            </a:r>
            <a:endParaRPr lang="pt-BR" sz="1600" dirty="0">
              <a:solidFill>
                <a:schemeClr val="tx1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2226AD43-5E5D-9EEA-4FC3-F8275BEA65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9;p16">
            <a:extLst>
              <a:ext uri="{FF2B5EF4-FFF2-40B4-BE49-F238E27FC236}">
                <a16:creationId xmlns:a16="http://schemas.microsoft.com/office/drawing/2014/main" id="{93920183-98C8-2C11-8010-566BACDAB9BD}"/>
              </a:ext>
            </a:extLst>
          </p:cNvPr>
          <p:cNvSpPr/>
          <p:nvPr/>
        </p:nvSpPr>
        <p:spPr>
          <a:xfrm>
            <a:off x="529804" y="466297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90ADC549-E19D-925F-3118-16A21DA7E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270" y="209457"/>
            <a:ext cx="2492543" cy="1176304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7BBBB030-010C-4EB7-415D-0B03B3FF4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5847"/>
            <a:ext cx="4395730" cy="50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D477E69-77C5-8EE3-7279-129AA2F0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>
            <a:extLst>
              <a:ext uri="{FF2B5EF4-FFF2-40B4-BE49-F238E27FC236}">
                <a16:creationId xmlns:a16="http://schemas.microsoft.com/office/drawing/2014/main" id="{C1E1C645-616E-812B-3348-1DF067CE26EF}"/>
              </a:ext>
            </a:extLst>
          </p:cNvPr>
          <p:cNvSpPr/>
          <p:nvPr/>
        </p:nvSpPr>
        <p:spPr>
          <a:xfrm>
            <a:off x="1112791" y="2309911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5BC555B9-FF75-5828-4B9D-878E8DBDD4F6}"/>
              </a:ext>
            </a:extLst>
          </p:cNvPr>
          <p:cNvSpPr/>
          <p:nvPr/>
        </p:nvSpPr>
        <p:spPr>
          <a:xfrm>
            <a:off x="4549965" y="1535848"/>
            <a:ext cx="7271133" cy="485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ts val="2700"/>
              </a:lnSpc>
            </a:pP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Documentos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e boas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práticas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previstas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Lei Geral de </a:t>
            </a:r>
            <a:r>
              <a:rPr lang="en-US" sz="2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Proteção</a:t>
            </a:r>
            <a:r>
              <a:rPr lang="en-US" sz="22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 de Dados:</a:t>
            </a:r>
          </a:p>
          <a:p>
            <a:pPr algn="just">
              <a:lnSpc>
                <a:spcPts val="2700"/>
              </a:lnSpc>
            </a:pP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2700"/>
              </a:lnSpc>
              <a:buFont typeface="+mj-lt"/>
              <a:buAutoNum type="arabicPeriod" startAt="5"/>
            </a:pPr>
            <a:r>
              <a:rPr lang="pt-BR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Contratos com Terceiros</a:t>
            </a:r>
            <a:r>
              <a:rPr lang="pt-BR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pt-B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Inclui  cláusulas de proteção de dados, conforme Art. 39 (responsabilidade do operador) e Art. 46 (segurança dos dados);</a:t>
            </a:r>
          </a:p>
          <a:p>
            <a:pPr marL="342900" indent="-342900" algn="just">
              <a:lnSpc>
                <a:spcPts val="2700"/>
              </a:lnSpc>
              <a:buAutoNum type="arabicPeriod" startAt="5"/>
            </a:pP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AutoNum type="arabicPeriod" startAt="5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Aviso de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Privacidade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 a finalidade do tratamento, dados coletados, base legal, armazenamento, tempo de retenção, direitos do titular, canal de contato com o encarregado.</a:t>
            </a:r>
          </a:p>
          <a:p>
            <a:pPr algn="just">
              <a:lnSpc>
                <a:spcPts val="27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sz="1400" dirty="0"/>
          </a:p>
        </p:txBody>
      </p:sp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478CEB6E-A405-0667-D17C-22081AA8C8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9;p16">
            <a:extLst>
              <a:ext uri="{FF2B5EF4-FFF2-40B4-BE49-F238E27FC236}">
                <a16:creationId xmlns:a16="http://schemas.microsoft.com/office/drawing/2014/main" id="{4C843028-5531-2FFE-6AE5-16F2863E1B64}"/>
              </a:ext>
            </a:extLst>
          </p:cNvPr>
          <p:cNvSpPr/>
          <p:nvPr/>
        </p:nvSpPr>
        <p:spPr>
          <a:xfrm>
            <a:off x="529804" y="466297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8354238-07B4-81FD-8A8D-A1241CF90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270" y="209457"/>
            <a:ext cx="2492543" cy="1176304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5B72700-B7B4-377B-CCBA-C11405E3E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5847"/>
            <a:ext cx="4395730" cy="50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D69A0AE-515D-1765-F5F2-305541BD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>
            <a:extLst>
              <a:ext uri="{FF2B5EF4-FFF2-40B4-BE49-F238E27FC236}">
                <a16:creationId xmlns:a16="http://schemas.microsoft.com/office/drawing/2014/main" id="{97F7C512-4DA3-8D48-4DF8-D5D302534F2B}"/>
              </a:ext>
            </a:extLst>
          </p:cNvPr>
          <p:cNvSpPr/>
          <p:nvPr/>
        </p:nvSpPr>
        <p:spPr>
          <a:xfrm>
            <a:off x="1112791" y="2309911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22CA9C47-0736-AAF2-6B0E-2AFBCB4908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Mulher sentada em frente a computador&#10;&#10;Descrição gerada automaticamente">
            <a:extLst>
              <a:ext uri="{FF2B5EF4-FFF2-40B4-BE49-F238E27FC236}">
                <a16:creationId xmlns:a16="http://schemas.microsoft.com/office/drawing/2014/main" id="{734490B0-88B3-5934-6EA6-7CDAB0A38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0200"/>
            <a:ext cx="4516916" cy="5110683"/>
          </a:xfrm>
          <a:prstGeom prst="rect">
            <a:avLst/>
          </a:prstGeom>
        </p:spPr>
      </p:pic>
      <p:sp>
        <p:nvSpPr>
          <p:cNvPr id="2" name="Google Shape;119;p16">
            <a:extLst>
              <a:ext uri="{FF2B5EF4-FFF2-40B4-BE49-F238E27FC236}">
                <a16:creationId xmlns:a16="http://schemas.microsoft.com/office/drawing/2014/main" id="{B3A162F6-5DCD-7052-516F-AA30DBB2829F}"/>
              </a:ext>
            </a:extLst>
          </p:cNvPr>
          <p:cNvSpPr/>
          <p:nvPr/>
        </p:nvSpPr>
        <p:spPr>
          <a:xfrm>
            <a:off x="529804" y="466297"/>
            <a:ext cx="9562641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Implementação da Lei Geral de Proteção de Dados – LGPD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2D704F"/>
                </a:solidFill>
                <a:latin typeface="Times New Roman" panose="02020603050405020304" pitchFamily="18" charset="0"/>
                <a:ea typeface="Kanit"/>
                <a:cs typeface="Times New Roman" panose="02020603050405020304" pitchFamily="18" charset="0"/>
                <a:sym typeface="Kanit"/>
              </a:rPr>
              <a:t>CGE/CE</a:t>
            </a:r>
          </a:p>
        </p:txBody>
      </p:sp>
      <p:pic>
        <p:nvPicPr>
          <p:cNvPr id="3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97F5A2A-EE83-7C76-4D73-FCF6A529E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719" y="170495"/>
            <a:ext cx="2492543" cy="1176304"/>
          </a:xfrm>
          <a:prstGeom prst="rect">
            <a:avLst/>
          </a:prstGeom>
        </p:spPr>
      </p:pic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561FD990-4782-A3E2-C0EE-8119557E8DF2}"/>
              </a:ext>
            </a:extLst>
          </p:cNvPr>
          <p:cNvSpPr/>
          <p:nvPr/>
        </p:nvSpPr>
        <p:spPr>
          <a:xfrm>
            <a:off x="4549965" y="1535848"/>
            <a:ext cx="7271133" cy="485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dirty="0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Aviso de </a:t>
            </a:r>
            <a:r>
              <a:rPr lang="en-US" sz="2400" b="1" dirty="0" err="1">
                <a:solidFill>
                  <a:srgbClr val="339933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Privacidade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ontserrat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AutoNum type="arabicPeriod" startAt="5"/>
            </a:pPr>
            <a:endParaRPr lang="pt-BR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700"/>
              </a:lnSpc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Finalidades do tratamento, dados coletados, base legal, tempo de retenção, direitos do titular, canal de contato com o encarregado.</a:t>
            </a:r>
          </a:p>
          <a:p>
            <a:pPr algn="just">
              <a:lnSpc>
                <a:spcPts val="27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Parcerias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SACC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Ceará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7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2700"/>
              </a:lnSpc>
              <a:buNone/>
            </a:pPr>
            <a:r>
              <a:rPr lang="en-US" sz="1400" dirty="0">
                <a:hlinkClick r:id="rId6"/>
              </a:rPr>
              <a:t>https://e-parcerias.cge.ce.gov.br/e-parcerias-web/padrao-web/paginas/seguranca/login.seam</a:t>
            </a:r>
            <a:endParaRPr lang="en-US" sz="1400" dirty="0"/>
          </a:p>
          <a:p>
            <a:pPr marL="0" indent="0" algn="just">
              <a:lnSpc>
                <a:spcPts val="2700"/>
              </a:lnSpc>
              <a:buNone/>
            </a:pPr>
            <a:endParaRPr lang="en-US" sz="1400" dirty="0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8AFD75BD-3918-A6DD-FE0D-E0C7EDAB0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995" y="4455277"/>
            <a:ext cx="303889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C417D41-CDB8-FB06-1B4A-10F5E607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E7CAABE5-18CB-3FEC-A742-60E627D47CDD}"/>
              </a:ext>
            </a:extLst>
          </p:cNvPr>
          <p:cNvSpPr/>
          <p:nvPr/>
        </p:nvSpPr>
        <p:spPr>
          <a:xfrm>
            <a:off x="1112791" y="384128"/>
            <a:ext cx="8521067" cy="9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t-BR" sz="3200" b="1" dirty="0">
                <a:solidFill>
                  <a:srgbClr val="2D70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Resumo prático para implementação LGPD</a:t>
            </a:r>
            <a:endParaRPr lang="pt-BR" sz="3200" b="1" dirty="0">
              <a:solidFill>
                <a:srgbClr val="2D70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Kanit"/>
            </a:endParaRPr>
          </a:p>
        </p:txBody>
      </p:sp>
      <p:sp>
        <p:nvSpPr>
          <p:cNvPr id="120" name="Google Shape;120;p16">
            <a:extLst>
              <a:ext uri="{FF2B5EF4-FFF2-40B4-BE49-F238E27FC236}">
                <a16:creationId xmlns:a16="http://schemas.microsoft.com/office/drawing/2014/main" id="{8CE94B7A-CEFD-6FAC-9741-586CD9018806}"/>
              </a:ext>
            </a:extLst>
          </p:cNvPr>
          <p:cNvSpPr/>
          <p:nvPr/>
        </p:nvSpPr>
        <p:spPr>
          <a:xfrm>
            <a:off x="1112791" y="2309911"/>
            <a:ext cx="365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F22DED63-5C02-D547-7C4A-860F3519B009}"/>
              </a:ext>
            </a:extLst>
          </p:cNvPr>
          <p:cNvSpPr/>
          <p:nvPr/>
        </p:nvSpPr>
        <p:spPr>
          <a:xfrm>
            <a:off x="4638101" y="1535847"/>
            <a:ext cx="6087890" cy="483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ts val="2700"/>
              </a:lnSpc>
              <a:buNone/>
            </a:pPr>
            <a:endParaRPr lang="en-US" sz="1600" dirty="0"/>
          </a:p>
        </p:txBody>
      </p:sp>
      <p:pic>
        <p:nvPicPr>
          <p:cNvPr id="123" name="Google Shape;123;p16">
            <a:extLst>
              <a:ext uri="{FF2B5EF4-FFF2-40B4-BE49-F238E27FC236}">
                <a16:creationId xmlns:a16="http://schemas.microsoft.com/office/drawing/2014/main" id="{66876A97-CDBA-4E8E-3CB8-13C954A413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BCE4C4A-E19B-FB72-9CD6-5BB79E47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" y="1360713"/>
            <a:ext cx="4441372" cy="516522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85F4F36-7ED3-303B-41BF-4E68E9D1C51C}"/>
              </a:ext>
            </a:extLst>
          </p:cNvPr>
          <p:cNvSpPr txBox="1"/>
          <p:nvPr/>
        </p:nvSpPr>
        <p:spPr>
          <a:xfrm>
            <a:off x="5110385" y="1789627"/>
            <a:ext cx="6510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Nomeação formal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Definir o encarregado de dados e CSPD em portaria.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Publicação no site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Incluir nome, e‑mail, telefone – conforme Art. 41, §1º e Resolução nº 18/2024.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Documentação interna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Criar e divulgar políticas (privacidade, incidentes), RIPD, etc.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Estrutura de governança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Treinar equipe e divulgar práticas internas.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Procedimento de incidentes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Estabelecer fluxo de comunicação com ANPD e funcionamento da equipe.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Monitoramento e atualização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Revisar anualmente, acompanhar guias e normativos da ANPD.</a:t>
            </a:r>
          </a:p>
        </p:txBody>
      </p:sp>
      <p:pic>
        <p:nvPicPr>
          <p:cNvPr id="14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267B88ED-1910-5A28-B77C-C01DC14A8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270" y="209457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8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505</Words>
  <Application>Microsoft Office PowerPoint</Application>
  <PresentationFormat>Widescreen</PresentationFormat>
  <Paragraphs>44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Calibri</vt:lpstr>
      <vt:lpstr>Times New Roman</vt:lpstr>
      <vt:lpstr>Wingdings</vt:lpstr>
      <vt:lpstr>OpenSans-Light</vt:lpstr>
      <vt:lpstr>Kanit</vt:lpstr>
      <vt:lpstr>Calibri Light</vt:lpstr>
      <vt:lpstr>Arial</vt:lpstr>
      <vt:lpstr>Montserrat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Lariça Loiola Gonçalves Alexandrino</dc:creator>
  <cp:lastModifiedBy>Lariça Loiola Gonçalves Alexandrino</cp:lastModifiedBy>
  <cp:revision>32</cp:revision>
  <cp:lastPrinted>2024-12-04T20:05:56Z</cp:lastPrinted>
  <dcterms:modified xsi:type="dcterms:W3CDTF">2025-07-16T13:58:23Z</dcterms:modified>
</cp:coreProperties>
</file>